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7" r:id="rId2"/>
    <p:sldId id="424" r:id="rId3"/>
    <p:sldId id="432" r:id="rId4"/>
    <p:sldId id="479" r:id="rId5"/>
    <p:sldId id="480" r:id="rId6"/>
    <p:sldId id="437" r:id="rId7"/>
    <p:sldId id="435" r:id="rId8"/>
    <p:sldId id="436" r:id="rId9"/>
    <p:sldId id="477" r:id="rId10"/>
    <p:sldId id="478" r:id="rId11"/>
    <p:sldId id="438" r:id="rId12"/>
  </p:sldIdLst>
  <p:sldSz cx="12192000" cy="6858000"/>
  <p:notesSz cx="6858000" cy="9144000"/>
  <p:defaultText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NEC Omar Llambo" initials="IOL" lastIdx="1" clrIdx="0">
    <p:extLst>
      <p:ext uri="{19B8F6BF-5375-455C-9EA6-DF929625EA0E}">
        <p15:presenceInfo xmlns:p15="http://schemas.microsoft.com/office/powerpoint/2012/main" userId="S-1-5-21-2104427130-577111786-1249176396-4772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D5D"/>
    <a:srgbClr val="FF0000"/>
    <a:srgbClr val="8996FF"/>
    <a:srgbClr val="5F71FF"/>
    <a:srgbClr val="212D5A"/>
    <a:srgbClr val="5E71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F1DA71-50FE-BDC7-380E-5627E5793EF3}" v="62" dt="2023-05-22T11:52:38.701"/>
    <p1510:client id="{8DFF6B9E-84B6-7613-4FB4-1CA336CF915B}" v="158" dt="2023-05-21T23:41:05.083"/>
    <p1510:client id="{A44E0519-24DB-D413-B72D-DD6A4CA7A0D7}" v="35" dt="2023-05-22T13:46:40.936"/>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2838BEF-8BB2-4498-84A7-C5851F593DF1}" styleName="Estilo medio 4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D113A9D2-9D6B-4929-AA2D-F23B5EE8CBE7}" styleName="Estilo temático 2 - Énfasis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8FB837D-C827-4EFA-A057-4D05807E0F7C}" styleName="Estilo temático 1 - Énfasis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5AB1C69-6EDB-4FF4-983F-18BD219EF322}" styleName="Estilo medio 2 - Énfasis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edio 2 - Énfasis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Estilo claro 1 - Acento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A111915-BE36-4E01-A7E5-04B1672EAD32}" styleName="Estilo claro 2 - Acento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Estilo claro 3 - Acento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175" autoAdjust="0"/>
    <p:restoredTop sz="94607"/>
  </p:normalViewPr>
  <p:slideViewPr>
    <p:cSldViewPr snapToGrid="0" snapToObjects="1">
      <p:cViewPr varScale="1">
        <p:scale>
          <a:sx n="84" d="100"/>
          <a:sy n="84" d="100"/>
        </p:scale>
        <p:origin x="46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42"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4-07-08T16:06:25.924" idx="1">
    <p:pos x="10" y="10"/>
    <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4-07-08T16:06:25.924" idx="1">
    <p:pos x="10" y="10"/>
    <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4-07-08T16:06:25.924" idx="1">
    <p:pos x="10" y="10"/>
    <p:text/>
    <p:extLst>
      <p:ext uri="{C676402C-5697-4E1C-873F-D02D1690AC5C}">
        <p15:threadingInfo xmlns:p15="http://schemas.microsoft.com/office/powerpoint/2012/main" timeZoneBias="300"/>
      </p:ext>
    </p:extLs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C"/>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ED4BBE-CE86-6B49-AC2E-27AA863BA074}" type="datetimeFigureOut">
              <a:rPr lang="es-EC" smtClean="0"/>
              <a:t>10/7/2024</a:t>
            </a:fld>
            <a:endParaRPr lang="es-EC"/>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C"/>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EC"/>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C"/>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578A4-7E9F-C242-AAAF-C8A3C9831E10}" type="slidenum">
              <a:rPr lang="es-EC" smtClean="0"/>
              <a:t>‹Nº›</a:t>
            </a:fld>
            <a:endParaRPr lang="es-EC"/>
          </a:p>
        </p:txBody>
      </p:sp>
    </p:spTree>
    <p:extLst>
      <p:ext uri="{BB962C8B-B14F-4D97-AF65-F5344CB8AC3E}">
        <p14:creationId xmlns:p14="http://schemas.microsoft.com/office/powerpoint/2010/main" val="44781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ulo">
    <p:spTree>
      <p:nvGrpSpPr>
        <p:cNvPr id="1" name=""/>
        <p:cNvGrpSpPr/>
        <p:nvPr/>
      </p:nvGrpSpPr>
      <p:grpSpPr>
        <a:xfrm>
          <a:off x="0" y="0"/>
          <a:ext cx="0" cy="0"/>
          <a:chOff x="0" y="0"/>
          <a:chExt cx="0" cy="0"/>
        </a:xfrm>
      </p:grpSpPr>
      <p:pic>
        <p:nvPicPr>
          <p:cNvPr id="8" name="Imagen 7">
            <a:extLst>
              <a:ext uri="{FF2B5EF4-FFF2-40B4-BE49-F238E27FC236}">
                <a16:creationId xmlns="" xmlns:a16="http://schemas.microsoft.com/office/drawing/2014/main" id="{F401694C-DF5E-CF40-A072-E42A763FDAC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2D04D135-6A91-B14F-AADA-F6A21868AAE9}"/>
              </a:ext>
            </a:extLst>
          </p:cNvPr>
          <p:cNvSpPr>
            <a:spLocks noGrp="1"/>
          </p:cNvSpPr>
          <p:nvPr>
            <p:ph type="ctrTitle" hasCustomPrompt="1"/>
          </p:nvPr>
        </p:nvSpPr>
        <p:spPr>
          <a:xfrm>
            <a:off x="1302618" y="1653670"/>
            <a:ext cx="8197516" cy="1854417"/>
          </a:xfrm>
        </p:spPr>
        <p:txBody>
          <a:bodyPr anchor="ctr">
            <a:normAutofit/>
          </a:bodyPr>
          <a:lstStyle>
            <a:lvl1pPr algn="l">
              <a:defRPr sz="5400" b="1">
                <a:solidFill>
                  <a:schemeClr val="bg1"/>
                </a:solidFill>
              </a:defRPr>
            </a:lvl1pPr>
          </a:lstStyle>
          <a:p>
            <a:r>
              <a:rPr lang="es-ES" dirty="0"/>
              <a:t>Título de la</a:t>
            </a:r>
            <a:br>
              <a:rPr lang="es-ES" dirty="0"/>
            </a:br>
            <a:r>
              <a:rPr lang="es-ES" dirty="0"/>
              <a:t>presentación</a:t>
            </a:r>
            <a:endParaRPr lang="es-EC" dirty="0"/>
          </a:p>
        </p:txBody>
      </p:sp>
      <p:sp>
        <p:nvSpPr>
          <p:cNvPr id="3" name="Subtítulo 2">
            <a:extLst>
              <a:ext uri="{FF2B5EF4-FFF2-40B4-BE49-F238E27FC236}">
                <a16:creationId xmlns="" xmlns:a16="http://schemas.microsoft.com/office/drawing/2014/main" id="{ECC0002B-CB7D-FA4D-B9DD-6A7C5A2F7717}"/>
              </a:ext>
            </a:extLst>
          </p:cNvPr>
          <p:cNvSpPr>
            <a:spLocks noGrp="1"/>
          </p:cNvSpPr>
          <p:nvPr>
            <p:ph type="subTitle" idx="1" hasCustomPrompt="1"/>
          </p:nvPr>
        </p:nvSpPr>
        <p:spPr>
          <a:xfrm>
            <a:off x="1302618" y="3621368"/>
            <a:ext cx="8197516" cy="700455"/>
          </a:xfrm>
        </p:spPr>
        <p:txBody>
          <a:bodyPr>
            <a:normAutofit/>
          </a:bodyPr>
          <a:lstStyle>
            <a:lvl1pPr marL="0" indent="0" algn="l">
              <a:buNone/>
              <a:defRPr sz="3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dirty="0"/>
              <a:t>Agregar subtítulo</a:t>
            </a:r>
            <a:endParaRPr lang="es-EC" dirty="0"/>
          </a:p>
        </p:txBody>
      </p:sp>
      <p:sp>
        <p:nvSpPr>
          <p:cNvPr id="6" name="Marcador de texto 5">
            <a:extLst>
              <a:ext uri="{FF2B5EF4-FFF2-40B4-BE49-F238E27FC236}">
                <a16:creationId xmlns="" xmlns:a16="http://schemas.microsoft.com/office/drawing/2014/main" id="{EC4F6E77-1907-734F-8C53-36C6ACA0BC79}"/>
              </a:ext>
            </a:extLst>
          </p:cNvPr>
          <p:cNvSpPr>
            <a:spLocks noGrp="1"/>
          </p:cNvSpPr>
          <p:nvPr>
            <p:ph type="body" sz="quarter" idx="11" hasCustomPrompt="1"/>
          </p:nvPr>
        </p:nvSpPr>
        <p:spPr>
          <a:xfrm>
            <a:off x="1302618" y="4441508"/>
            <a:ext cx="2093725" cy="481281"/>
          </a:xfrm>
          <a:prstGeom prst="roundRect">
            <a:avLst/>
          </a:prstGeom>
          <a:solidFill>
            <a:srgbClr val="5E71FF"/>
          </a:solidFill>
        </p:spPr>
        <p:txBody>
          <a:bodyPr anchor="ctr">
            <a:normAutofit/>
          </a:bodyPr>
          <a:lstStyle>
            <a:lvl1pPr marL="0" indent="0" algn="ctr">
              <a:buNone/>
              <a:defRPr sz="2400">
                <a:solidFill>
                  <a:schemeClr val="bg1"/>
                </a:solidFill>
              </a:defRPr>
            </a:lvl1pPr>
          </a:lstStyle>
          <a:p>
            <a:r>
              <a:rPr lang="es-ES" dirty="0"/>
              <a:t>Mes, año</a:t>
            </a:r>
            <a:endParaRPr lang="x-none" dirty="0"/>
          </a:p>
        </p:txBody>
      </p:sp>
    </p:spTree>
    <p:extLst>
      <p:ext uri="{BB962C8B-B14F-4D97-AF65-F5344CB8AC3E}">
        <p14:creationId xmlns:p14="http://schemas.microsoft.com/office/powerpoint/2010/main" val="1423692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paradores">
    <p:spTree>
      <p:nvGrpSpPr>
        <p:cNvPr id="1" name=""/>
        <p:cNvGrpSpPr/>
        <p:nvPr/>
      </p:nvGrpSpPr>
      <p:grpSpPr>
        <a:xfrm>
          <a:off x="0" y="0"/>
          <a:ext cx="0" cy="0"/>
          <a:chOff x="0" y="0"/>
          <a:chExt cx="0" cy="0"/>
        </a:xfrm>
      </p:grpSpPr>
      <p:pic>
        <p:nvPicPr>
          <p:cNvPr id="8" name="Imagen 7">
            <a:extLst>
              <a:ext uri="{FF2B5EF4-FFF2-40B4-BE49-F238E27FC236}">
                <a16:creationId xmlns="" xmlns:a16="http://schemas.microsoft.com/office/drawing/2014/main" id="{67587F1A-3C8D-0640-981D-DAC840BFCAB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F97BE1BF-79F0-1B44-AE84-19BDF2273437}"/>
              </a:ext>
            </a:extLst>
          </p:cNvPr>
          <p:cNvSpPr>
            <a:spLocks noGrp="1"/>
          </p:cNvSpPr>
          <p:nvPr>
            <p:ph type="title" hasCustomPrompt="1"/>
          </p:nvPr>
        </p:nvSpPr>
        <p:spPr>
          <a:xfrm>
            <a:off x="2838203" y="2710138"/>
            <a:ext cx="7077694" cy="957087"/>
          </a:xfrm>
        </p:spPr>
        <p:txBody>
          <a:bodyPr anchor="ctr">
            <a:normAutofit/>
          </a:bodyPr>
          <a:lstStyle>
            <a:lvl1pPr algn="l">
              <a:defRPr sz="5000" b="1">
                <a:solidFill>
                  <a:schemeClr val="bg1"/>
                </a:solidFill>
              </a:defRPr>
            </a:lvl1pPr>
          </a:lstStyle>
          <a:p>
            <a:r>
              <a:rPr lang="es-ES" dirty="0"/>
              <a:t>Modificar título</a:t>
            </a:r>
            <a:endParaRPr lang="es-EC" dirty="0"/>
          </a:p>
        </p:txBody>
      </p:sp>
      <p:sp>
        <p:nvSpPr>
          <p:cNvPr id="4" name="Marcador de texto 3">
            <a:extLst>
              <a:ext uri="{FF2B5EF4-FFF2-40B4-BE49-F238E27FC236}">
                <a16:creationId xmlns="" xmlns:a16="http://schemas.microsoft.com/office/drawing/2014/main" id="{036DA108-CC64-8041-9CE8-6611CB1CF76D}"/>
              </a:ext>
            </a:extLst>
          </p:cNvPr>
          <p:cNvSpPr>
            <a:spLocks noGrp="1"/>
          </p:cNvSpPr>
          <p:nvPr>
            <p:ph type="body" sz="quarter" idx="11" hasCustomPrompt="1"/>
          </p:nvPr>
        </p:nvSpPr>
        <p:spPr>
          <a:xfrm>
            <a:off x="2838450" y="3824247"/>
            <a:ext cx="7077075" cy="628650"/>
          </a:xfrm>
        </p:spPr>
        <p:txBody>
          <a:bodyPr anchor="ctr"/>
          <a:lstStyle>
            <a:lvl1pPr marL="0" indent="0">
              <a:buNone/>
              <a:defRPr>
                <a:solidFill>
                  <a:schemeClr val="bg1"/>
                </a:solidFill>
              </a:defRPr>
            </a:lvl1pPr>
          </a:lstStyle>
          <a:p>
            <a:r>
              <a:rPr lang="es-ES" dirty="0"/>
              <a:t>Modificar subtítulo</a:t>
            </a:r>
            <a:endParaRPr lang="x-none" dirty="0"/>
          </a:p>
        </p:txBody>
      </p:sp>
      <p:sp>
        <p:nvSpPr>
          <p:cNvPr id="9" name="Marcador de texto 5">
            <a:extLst>
              <a:ext uri="{FF2B5EF4-FFF2-40B4-BE49-F238E27FC236}">
                <a16:creationId xmlns="" xmlns:a16="http://schemas.microsoft.com/office/drawing/2014/main" id="{C1A5B344-05A5-8640-8E2E-E3968895E50A}"/>
              </a:ext>
            </a:extLst>
          </p:cNvPr>
          <p:cNvSpPr>
            <a:spLocks noGrp="1"/>
          </p:cNvSpPr>
          <p:nvPr>
            <p:ph type="body" sz="quarter" idx="12" hasCustomPrompt="1"/>
          </p:nvPr>
        </p:nvSpPr>
        <p:spPr>
          <a:xfrm>
            <a:off x="2838203" y="1174282"/>
            <a:ext cx="2012930" cy="1145056"/>
          </a:xfrm>
        </p:spPr>
        <p:txBody>
          <a:bodyPr>
            <a:noAutofit/>
          </a:bodyPr>
          <a:lstStyle>
            <a:lvl1pPr marL="0" indent="0" algn="ctr">
              <a:buNone/>
              <a:defRPr sz="8000" b="1">
                <a:solidFill>
                  <a:srgbClr val="5F71FF"/>
                </a:solidFill>
              </a:defRPr>
            </a:lvl1pPr>
          </a:lstStyle>
          <a:p>
            <a:r>
              <a:rPr lang="es-ES" dirty="0"/>
              <a:t>01.</a:t>
            </a:r>
            <a:endParaRPr lang="x-none" dirty="0"/>
          </a:p>
        </p:txBody>
      </p:sp>
      <p:sp>
        <p:nvSpPr>
          <p:cNvPr id="10" name="Redondear rectángulo de esquina del mismo lado 9">
            <a:extLst>
              <a:ext uri="{FF2B5EF4-FFF2-40B4-BE49-F238E27FC236}">
                <a16:creationId xmlns="" xmlns:a16="http://schemas.microsoft.com/office/drawing/2014/main" id="{EA77332D-5BE6-2E41-9430-D977A7350C72}"/>
              </a:ext>
            </a:extLst>
          </p:cNvPr>
          <p:cNvSpPr/>
          <p:nvPr userDrawn="1"/>
        </p:nvSpPr>
        <p:spPr>
          <a:xfrm>
            <a:off x="11126804" y="6210544"/>
            <a:ext cx="635268" cy="647456"/>
          </a:xfrm>
          <a:prstGeom prst="round2SameRect">
            <a:avLst/>
          </a:prstGeom>
          <a:solidFill>
            <a:srgbClr val="5F71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x-none" dirty="0"/>
          </a:p>
        </p:txBody>
      </p:sp>
      <p:sp>
        <p:nvSpPr>
          <p:cNvPr id="11" name="Marcador de texto 5">
            <a:extLst>
              <a:ext uri="{FF2B5EF4-FFF2-40B4-BE49-F238E27FC236}">
                <a16:creationId xmlns="" xmlns:a16="http://schemas.microsoft.com/office/drawing/2014/main" id="{5231DEA9-1501-A14C-A340-D43A76109E6E}"/>
              </a:ext>
            </a:extLst>
          </p:cNvPr>
          <p:cNvSpPr>
            <a:spLocks noGrp="1"/>
          </p:cNvSpPr>
          <p:nvPr>
            <p:ph type="body" sz="quarter" idx="13"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35311397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7" name="Imagen 6">
            <a:extLst>
              <a:ext uri="{FF2B5EF4-FFF2-40B4-BE49-F238E27FC236}">
                <a16:creationId xmlns="" xmlns:a16="http://schemas.microsoft.com/office/drawing/2014/main" id="{9B6347D3-1B44-DB40-9A5D-DF538A513AC0}"/>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A2E9B1DB-9A94-3A40-9F4B-28F59CED0E54}"/>
              </a:ext>
            </a:extLst>
          </p:cNvPr>
          <p:cNvSpPr>
            <a:spLocks noGrp="1"/>
          </p:cNvSpPr>
          <p:nvPr>
            <p:ph type="title" hasCustomPrompt="1"/>
          </p:nvPr>
        </p:nvSpPr>
        <p:spPr>
          <a:xfrm rot="16200000">
            <a:off x="-481445" y="2363941"/>
            <a:ext cx="4367151" cy="1325563"/>
          </a:xfrm>
        </p:spPr>
        <p:txBody>
          <a:bodyPr>
            <a:normAutofit/>
          </a:bodyPr>
          <a:lstStyle>
            <a:lvl1pPr>
              <a:defRPr sz="6000" b="1">
                <a:solidFill>
                  <a:schemeClr val="bg1"/>
                </a:solidFill>
              </a:defRPr>
            </a:lvl1pPr>
          </a:lstStyle>
          <a:p>
            <a:r>
              <a:rPr lang="es-ES" dirty="0"/>
              <a:t>Contenido</a:t>
            </a:r>
            <a:endParaRPr lang="x-none" dirty="0"/>
          </a:p>
        </p:txBody>
      </p:sp>
      <p:sp>
        <p:nvSpPr>
          <p:cNvPr id="4" name="Marcador de texto 5">
            <a:extLst>
              <a:ext uri="{FF2B5EF4-FFF2-40B4-BE49-F238E27FC236}">
                <a16:creationId xmlns="" xmlns:a16="http://schemas.microsoft.com/office/drawing/2014/main" id="{4970AD63-F706-8342-8F7E-663518769F48}"/>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132316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ido">
    <p:spTree>
      <p:nvGrpSpPr>
        <p:cNvPr id="1" name=""/>
        <p:cNvGrpSpPr/>
        <p:nvPr/>
      </p:nvGrpSpPr>
      <p:grpSpPr>
        <a:xfrm>
          <a:off x="0" y="0"/>
          <a:ext cx="0" cy="0"/>
          <a:chOff x="0" y="0"/>
          <a:chExt cx="0" cy="0"/>
        </a:xfrm>
      </p:grpSpPr>
      <p:pic>
        <p:nvPicPr>
          <p:cNvPr id="8" name="Imagen 7">
            <a:extLst>
              <a:ext uri="{FF2B5EF4-FFF2-40B4-BE49-F238E27FC236}">
                <a16:creationId xmlns="" xmlns:a16="http://schemas.microsoft.com/office/drawing/2014/main" id="{E9DE6FB3-6D8A-A847-ABFF-135A8D48CD55}"/>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ítulo 1">
            <a:extLst>
              <a:ext uri="{FF2B5EF4-FFF2-40B4-BE49-F238E27FC236}">
                <a16:creationId xmlns="" xmlns:a16="http://schemas.microsoft.com/office/drawing/2014/main" id="{ACD6AF7B-4823-A647-B98C-1B8371BC9000}"/>
              </a:ext>
            </a:extLst>
          </p:cNvPr>
          <p:cNvSpPr>
            <a:spLocks noGrp="1"/>
          </p:cNvSpPr>
          <p:nvPr>
            <p:ph type="title"/>
          </p:nvPr>
        </p:nvSpPr>
        <p:spPr>
          <a:xfrm>
            <a:off x="797198" y="385376"/>
            <a:ext cx="7227771" cy="530024"/>
          </a:xfrm>
        </p:spPr>
        <p:txBody>
          <a:bodyPr>
            <a:normAutofit/>
          </a:bodyPr>
          <a:lstStyle>
            <a:lvl1pPr>
              <a:defRPr sz="3200" b="1">
                <a:solidFill>
                  <a:srgbClr val="212D5A"/>
                </a:solidFill>
              </a:defRPr>
            </a:lvl1pPr>
          </a:lstStyle>
          <a:p>
            <a:r>
              <a:rPr lang="es-ES" dirty="0"/>
              <a:t>Haga clic para modificar</a:t>
            </a:r>
            <a:endParaRPr lang="es-EC" dirty="0"/>
          </a:p>
        </p:txBody>
      </p:sp>
      <p:sp>
        <p:nvSpPr>
          <p:cNvPr id="4" name="Marcador de texto 3">
            <a:extLst>
              <a:ext uri="{FF2B5EF4-FFF2-40B4-BE49-F238E27FC236}">
                <a16:creationId xmlns="" xmlns:a16="http://schemas.microsoft.com/office/drawing/2014/main" id="{1C2C26F9-496F-4C4E-8339-48DE41724409}"/>
              </a:ext>
            </a:extLst>
          </p:cNvPr>
          <p:cNvSpPr>
            <a:spLocks noGrp="1"/>
          </p:cNvSpPr>
          <p:nvPr>
            <p:ph type="body" sz="quarter" idx="10" hasCustomPrompt="1"/>
          </p:nvPr>
        </p:nvSpPr>
        <p:spPr>
          <a:xfrm>
            <a:off x="797198" y="951025"/>
            <a:ext cx="7227614" cy="499155"/>
          </a:xfrm>
        </p:spPr>
        <p:txBody>
          <a:bodyPr anchor="ctr">
            <a:normAutofit/>
          </a:bodyPr>
          <a:lstStyle>
            <a:lvl1pPr marL="0" indent="0">
              <a:buNone/>
              <a:defRPr sz="2400">
                <a:solidFill>
                  <a:schemeClr val="tx1">
                    <a:lumMod val="65000"/>
                    <a:lumOff val="35000"/>
                  </a:schemeClr>
                </a:solidFill>
              </a:defRPr>
            </a:lvl1pPr>
          </a:lstStyle>
          <a:p>
            <a:r>
              <a:rPr lang="es-ES" dirty="0"/>
              <a:t>Haga clic para modificar</a:t>
            </a:r>
            <a:endParaRPr lang="x-none" dirty="0"/>
          </a:p>
        </p:txBody>
      </p:sp>
      <p:sp>
        <p:nvSpPr>
          <p:cNvPr id="6" name="Marcador de texto 5">
            <a:extLst>
              <a:ext uri="{FF2B5EF4-FFF2-40B4-BE49-F238E27FC236}">
                <a16:creationId xmlns="" xmlns:a16="http://schemas.microsoft.com/office/drawing/2014/main" id="{C0D8D9E4-ED4C-EB45-8C46-72E5DBAB40D5}"/>
              </a:ext>
            </a:extLst>
          </p:cNvPr>
          <p:cNvSpPr>
            <a:spLocks noGrp="1"/>
          </p:cNvSpPr>
          <p:nvPr>
            <p:ph type="body" sz="quarter" idx="11" hasCustomPrompt="1"/>
          </p:nvPr>
        </p:nvSpPr>
        <p:spPr>
          <a:xfrm>
            <a:off x="11032733" y="6311529"/>
            <a:ext cx="842962" cy="534596"/>
          </a:xfrm>
        </p:spPr>
        <p:txBody>
          <a:bodyPr>
            <a:normAutofit/>
          </a:bodyPr>
          <a:lstStyle>
            <a:lvl1pPr marL="0" indent="0" algn="ctr">
              <a:buNone/>
              <a:defRPr sz="3000" b="1">
                <a:solidFill>
                  <a:schemeClr val="bg1"/>
                </a:solidFill>
              </a:defRPr>
            </a:lvl1pPr>
          </a:lstStyle>
          <a:p>
            <a:r>
              <a:rPr lang="es-ES" dirty="0"/>
              <a:t>01</a:t>
            </a:r>
            <a:endParaRPr lang="x-none" dirty="0"/>
          </a:p>
        </p:txBody>
      </p:sp>
    </p:spTree>
    <p:extLst>
      <p:ext uri="{BB962C8B-B14F-4D97-AF65-F5344CB8AC3E}">
        <p14:creationId xmlns:p14="http://schemas.microsoft.com/office/powerpoint/2010/main" val="861351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ierre">
    <p:spTree>
      <p:nvGrpSpPr>
        <p:cNvPr id="1" name=""/>
        <p:cNvGrpSpPr/>
        <p:nvPr/>
      </p:nvGrpSpPr>
      <p:grpSpPr>
        <a:xfrm>
          <a:off x="0" y="0"/>
          <a:ext cx="0" cy="0"/>
          <a:chOff x="0" y="0"/>
          <a:chExt cx="0" cy="0"/>
        </a:xfrm>
      </p:grpSpPr>
      <p:pic>
        <p:nvPicPr>
          <p:cNvPr id="7" name="Imagen 6">
            <a:extLst>
              <a:ext uri="{FF2B5EF4-FFF2-40B4-BE49-F238E27FC236}">
                <a16:creationId xmlns="" xmlns:a16="http://schemas.microsoft.com/office/drawing/2014/main" id="{7BDD29F2-EF0B-4347-9278-8857A52A5BE3}"/>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09776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 xmlns:a16="http://schemas.microsoft.com/office/drawing/2014/main" id="{2E472FB7-C2C3-245C-B8D6-D8430FA9D9E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a:extLst>
              <a:ext uri="{FF2B5EF4-FFF2-40B4-BE49-F238E27FC236}">
                <a16:creationId xmlns="" xmlns:a16="http://schemas.microsoft.com/office/drawing/2014/main" id="{EA29CCF9-FD08-BC3B-7149-79C6A4BE31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a:extLst>
              <a:ext uri="{FF2B5EF4-FFF2-40B4-BE49-F238E27FC236}">
                <a16:creationId xmlns="" xmlns:a16="http://schemas.microsoft.com/office/drawing/2014/main" id="{7F1E5281-7BB6-6D65-561E-C8D1722EC6FA}"/>
              </a:ext>
            </a:extLst>
          </p:cNvPr>
          <p:cNvSpPr>
            <a:spLocks noGrp="1"/>
          </p:cNvSpPr>
          <p:nvPr>
            <p:ph type="dt" sz="half" idx="10"/>
          </p:nvPr>
        </p:nvSpPr>
        <p:spPr/>
        <p:txBody>
          <a:bodyPr/>
          <a:lstStyle/>
          <a:p>
            <a:fld id="{93638263-A737-4E84-9572-87F252C943F5}" type="datetimeFigureOut">
              <a:rPr lang="es-ES" smtClean="0"/>
              <a:t>10/07/2024</a:t>
            </a:fld>
            <a:endParaRPr lang="es-ES"/>
          </a:p>
        </p:txBody>
      </p:sp>
      <p:sp>
        <p:nvSpPr>
          <p:cNvPr id="5" name="Marcador de pie de página 4">
            <a:extLst>
              <a:ext uri="{FF2B5EF4-FFF2-40B4-BE49-F238E27FC236}">
                <a16:creationId xmlns="" xmlns:a16="http://schemas.microsoft.com/office/drawing/2014/main" id="{C830DA57-50D3-94DA-3D04-23591E66727F}"/>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 xmlns:a16="http://schemas.microsoft.com/office/drawing/2014/main" id="{41AC6044-E144-1DF7-A42C-89ADEE987909}"/>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2670395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 xmlns:a16="http://schemas.microsoft.com/office/drawing/2014/main" id="{A0F65DF1-69E9-D42F-4A21-72077A6B2601}"/>
              </a:ext>
            </a:extLst>
          </p:cNvPr>
          <p:cNvSpPr>
            <a:spLocks noGrp="1"/>
          </p:cNvSpPr>
          <p:nvPr>
            <p:ph type="dt" sz="half" idx="10"/>
          </p:nvPr>
        </p:nvSpPr>
        <p:spPr/>
        <p:txBody>
          <a:bodyPr/>
          <a:lstStyle/>
          <a:p>
            <a:fld id="{93638263-A737-4E84-9572-87F252C943F5}" type="datetimeFigureOut">
              <a:rPr lang="es-ES" smtClean="0"/>
              <a:t>10/07/2024</a:t>
            </a:fld>
            <a:endParaRPr lang="es-ES"/>
          </a:p>
        </p:txBody>
      </p:sp>
      <p:sp>
        <p:nvSpPr>
          <p:cNvPr id="3" name="Marcador de pie de página 2">
            <a:extLst>
              <a:ext uri="{FF2B5EF4-FFF2-40B4-BE49-F238E27FC236}">
                <a16:creationId xmlns="" xmlns:a16="http://schemas.microsoft.com/office/drawing/2014/main" id="{18AF9CD3-36AE-AE78-5BC0-467BFD7D6A21}"/>
              </a:ext>
            </a:extLst>
          </p:cNvPr>
          <p:cNvSpPr>
            <a:spLocks noGrp="1"/>
          </p:cNvSpPr>
          <p:nvPr>
            <p:ph type="ftr" sz="quarter" idx="11"/>
          </p:nvPr>
        </p:nvSpPr>
        <p:spPr/>
        <p:txBody>
          <a:bodyPr/>
          <a:lstStyle/>
          <a:p>
            <a:endParaRPr lang="es-ES"/>
          </a:p>
        </p:txBody>
      </p:sp>
      <p:sp>
        <p:nvSpPr>
          <p:cNvPr id="4" name="Marcador de número de diapositiva 3">
            <a:extLst>
              <a:ext uri="{FF2B5EF4-FFF2-40B4-BE49-F238E27FC236}">
                <a16:creationId xmlns="" xmlns:a16="http://schemas.microsoft.com/office/drawing/2014/main" id="{CD5DE2E2-7B5C-2DB4-25C3-8FF87A440287}"/>
              </a:ext>
            </a:extLst>
          </p:cNvPr>
          <p:cNvSpPr>
            <a:spLocks noGrp="1"/>
          </p:cNvSpPr>
          <p:nvPr>
            <p:ph type="sldNum" sz="quarter" idx="12"/>
          </p:nvPr>
        </p:nvSpPr>
        <p:spPr/>
        <p:txBody>
          <a:bodyPr/>
          <a:lstStyle/>
          <a:p>
            <a:fld id="{E9827BBA-F377-470C-91F5-0E17062790C9}" type="slidenum">
              <a:rPr lang="es-ES" smtClean="0"/>
              <a:t>‹Nº›</a:t>
            </a:fld>
            <a:endParaRPr lang="es-ES"/>
          </a:p>
        </p:txBody>
      </p:sp>
    </p:spTree>
    <p:extLst>
      <p:ext uri="{BB962C8B-B14F-4D97-AF65-F5344CB8AC3E}">
        <p14:creationId xmlns:p14="http://schemas.microsoft.com/office/powerpoint/2010/main" val="39525274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Solo el título">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xmlns="" id="{A3A6E091-7C03-A443-A6D2-38D7BDCE83DA}"/>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ítulo 1">
            <a:extLst>
              <a:ext uri="{FF2B5EF4-FFF2-40B4-BE49-F238E27FC236}">
                <a16:creationId xmlns:a16="http://schemas.microsoft.com/office/drawing/2014/main" xmlns="" id="{850ADB42-67F8-B244-80CB-7A4A6F8B8139}"/>
              </a:ext>
            </a:extLst>
          </p:cNvPr>
          <p:cNvSpPr>
            <a:spLocks noGrp="1"/>
          </p:cNvSpPr>
          <p:nvPr>
            <p:ph type="title" hasCustomPrompt="1"/>
          </p:nvPr>
        </p:nvSpPr>
        <p:spPr>
          <a:xfrm>
            <a:off x="838200" y="340411"/>
            <a:ext cx="7737389" cy="672843"/>
          </a:xfrm>
        </p:spPr>
        <p:txBody>
          <a:bodyPr>
            <a:normAutofit/>
          </a:bodyPr>
          <a:lstStyle>
            <a:lvl1pPr>
              <a:defRPr sz="3600" b="1">
                <a:solidFill>
                  <a:srgbClr val="1F285D"/>
                </a:solidFill>
              </a:defRPr>
            </a:lvl1pPr>
          </a:lstStyle>
          <a:p>
            <a:r>
              <a:rPr lang="es-ES" dirty="0"/>
              <a:t>Editar título</a:t>
            </a:r>
            <a:endParaRPr lang="es-419" dirty="0"/>
          </a:p>
        </p:txBody>
      </p:sp>
      <p:sp>
        <p:nvSpPr>
          <p:cNvPr id="11" name="Marcador de texto 10">
            <a:extLst>
              <a:ext uri="{FF2B5EF4-FFF2-40B4-BE49-F238E27FC236}">
                <a16:creationId xmlns:a16="http://schemas.microsoft.com/office/drawing/2014/main" xmlns="" id="{FE0C7826-BD6F-3F44-93EE-AB675BEF60DB}"/>
              </a:ext>
            </a:extLst>
          </p:cNvPr>
          <p:cNvSpPr>
            <a:spLocks noGrp="1"/>
          </p:cNvSpPr>
          <p:nvPr>
            <p:ph type="body" sz="quarter" idx="10" hasCustomPrompt="1"/>
          </p:nvPr>
        </p:nvSpPr>
        <p:spPr>
          <a:xfrm>
            <a:off x="838200" y="1012825"/>
            <a:ext cx="7737475" cy="457629"/>
          </a:xfrm>
        </p:spPr>
        <p:txBody>
          <a:bodyPr>
            <a:normAutofit/>
          </a:bodyPr>
          <a:lstStyle>
            <a:lvl1pPr marL="0" indent="0">
              <a:buNone/>
              <a:defRPr sz="2400">
                <a:solidFill>
                  <a:srgbClr val="646481"/>
                </a:solidFill>
              </a:defRPr>
            </a:lvl1pPr>
          </a:lstStyle>
          <a:p>
            <a:r>
              <a:rPr lang="es-ES" dirty="0"/>
              <a:t>Haga clic para modificar</a:t>
            </a:r>
            <a:endParaRPr lang="es-419" dirty="0"/>
          </a:p>
        </p:txBody>
      </p:sp>
      <p:sp>
        <p:nvSpPr>
          <p:cNvPr id="13" name="Marcador de texto 12">
            <a:extLst>
              <a:ext uri="{FF2B5EF4-FFF2-40B4-BE49-F238E27FC236}">
                <a16:creationId xmlns:a16="http://schemas.microsoft.com/office/drawing/2014/main" xmlns="" id="{8DAAF717-D746-FE4F-A5F1-E3136E0F16AD}"/>
              </a:ext>
            </a:extLst>
          </p:cNvPr>
          <p:cNvSpPr>
            <a:spLocks noGrp="1"/>
          </p:cNvSpPr>
          <p:nvPr>
            <p:ph type="body" sz="quarter" idx="11" hasCustomPrompt="1"/>
          </p:nvPr>
        </p:nvSpPr>
        <p:spPr>
          <a:xfrm>
            <a:off x="11083969" y="6289632"/>
            <a:ext cx="728662" cy="457629"/>
          </a:xfrm>
        </p:spPr>
        <p:txBody>
          <a:bodyPr/>
          <a:lstStyle>
            <a:lvl1pPr marL="0" indent="0" algn="ctr">
              <a:buNone/>
              <a:defRPr b="1">
                <a:solidFill>
                  <a:schemeClr val="bg1"/>
                </a:solidFill>
              </a:defRPr>
            </a:lvl1pPr>
          </a:lstStyle>
          <a:p>
            <a:r>
              <a:rPr lang="es-ES" dirty="0"/>
              <a:t>01</a:t>
            </a:r>
            <a:endParaRPr lang="es-419" dirty="0"/>
          </a:p>
        </p:txBody>
      </p:sp>
    </p:spTree>
    <p:extLst>
      <p:ext uri="{BB962C8B-B14F-4D97-AF65-F5344CB8AC3E}">
        <p14:creationId xmlns:p14="http://schemas.microsoft.com/office/powerpoint/2010/main" val="33764357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 xmlns:a16="http://schemas.microsoft.com/office/drawing/2014/main" id="{5AFFA344-97B1-2E42-9322-C455A09CB1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EC"/>
          </a:p>
        </p:txBody>
      </p:sp>
      <p:sp>
        <p:nvSpPr>
          <p:cNvPr id="3" name="Marcador de texto 2">
            <a:extLst>
              <a:ext uri="{FF2B5EF4-FFF2-40B4-BE49-F238E27FC236}">
                <a16:creationId xmlns="" xmlns:a16="http://schemas.microsoft.com/office/drawing/2014/main" id="{7249D5DD-1BDF-D242-9FCC-33931EADFD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es-ES"/>
              <a:t>Editar los estilos de texto del patrón
Segundo nivel
Tercer nivel
Cuarto nivel
Quinto nivel</a:t>
            </a:r>
            <a:endParaRPr lang="es-EC"/>
          </a:p>
        </p:txBody>
      </p:sp>
      <p:sp>
        <p:nvSpPr>
          <p:cNvPr id="4" name="Marcador de fecha 3">
            <a:extLst>
              <a:ext uri="{FF2B5EF4-FFF2-40B4-BE49-F238E27FC236}">
                <a16:creationId xmlns="" xmlns:a16="http://schemas.microsoft.com/office/drawing/2014/main" id="{138C3082-503C-2949-9FE2-4BE9395DFC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CD09197-C62B-E041-B7A6-078879F8728D}" type="datetimeFigureOut">
              <a:rPr lang="es-EC" smtClean="0"/>
              <a:t>10/7/2024</a:t>
            </a:fld>
            <a:endParaRPr lang="es-EC"/>
          </a:p>
        </p:txBody>
      </p:sp>
      <p:sp>
        <p:nvSpPr>
          <p:cNvPr id="5" name="Marcador de pie de página 4">
            <a:extLst>
              <a:ext uri="{FF2B5EF4-FFF2-40B4-BE49-F238E27FC236}">
                <a16:creationId xmlns="" xmlns:a16="http://schemas.microsoft.com/office/drawing/2014/main" id="{C19FE301-8AFC-C744-B8C1-DE8A5B747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C"/>
          </a:p>
        </p:txBody>
      </p:sp>
      <p:sp>
        <p:nvSpPr>
          <p:cNvPr id="6" name="Marcador de número de diapositiva 5">
            <a:extLst>
              <a:ext uri="{FF2B5EF4-FFF2-40B4-BE49-F238E27FC236}">
                <a16:creationId xmlns="" xmlns:a16="http://schemas.microsoft.com/office/drawing/2014/main" id="{B0F974DB-B6FD-6D46-8745-1BB4CB07D8E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79FF70-6B49-2041-A5E1-3A534BD2F87D}" type="slidenum">
              <a:rPr lang="es-EC" smtClean="0"/>
              <a:t>‹Nº›</a:t>
            </a:fld>
            <a:endParaRPr lang="es-EC"/>
          </a:p>
        </p:txBody>
      </p:sp>
    </p:spTree>
    <p:extLst>
      <p:ext uri="{BB962C8B-B14F-4D97-AF65-F5344CB8AC3E}">
        <p14:creationId xmlns:p14="http://schemas.microsoft.com/office/powerpoint/2010/main" val="4155754971"/>
      </p:ext>
    </p:extLst>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50" r:id="rId4"/>
    <p:sldLayoutId id="2147483654" r:id="rId5"/>
    <p:sldLayoutId id="2147483656" r:id="rId6"/>
    <p:sldLayoutId id="2147483657" r:id="rId7"/>
    <p:sldLayoutId id="2147483658"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8.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a:extLst>
              <a:ext uri="{FF2B5EF4-FFF2-40B4-BE49-F238E27FC236}">
                <a16:creationId xmlns="" xmlns:a16="http://schemas.microsoft.com/office/drawing/2014/main" id="{41407185-C547-004B-A808-08C1D56731EB}"/>
              </a:ext>
            </a:extLst>
          </p:cNvPr>
          <p:cNvSpPr>
            <a:spLocks noGrp="1"/>
          </p:cNvSpPr>
          <p:nvPr>
            <p:ph type="subTitle" idx="1"/>
          </p:nvPr>
        </p:nvSpPr>
        <p:spPr>
          <a:xfrm>
            <a:off x="1093612" y="3247097"/>
            <a:ext cx="8197516" cy="700455"/>
          </a:xfrm>
        </p:spPr>
        <p:txBody>
          <a:bodyPr>
            <a:normAutofit fontScale="77500" lnSpcReduction="20000"/>
          </a:bodyPr>
          <a:lstStyle/>
          <a:p>
            <a:r>
              <a:rPr lang="es-ES" dirty="0"/>
              <a:t>Instituto Nacional de Estadística y Censos (INEC) - Ecuador</a:t>
            </a:r>
            <a:endParaRPr lang="x-none" dirty="0"/>
          </a:p>
        </p:txBody>
      </p:sp>
      <p:sp>
        <p:nvSpPr>
          <p:cNvPr id="4" name="Marcador de texto 3">
            <a:extLst>
              <a:ext uri="{FF2B5EF4-FFF2-40B4-BE49-F238E27FC236}">
                <a16:creationId xmlns="" xmlns:a16="http://schemas.microsoft.com/office/drawing/2014/main" id="{605ED854-5B8D-3741-B50E-44B9B77B9E70}"/>
              </a:ext>
            </a:extLst>
          </p:cNvPr>
          <p:cNvSpPr>
            <a:spLocks noGrp="1"/>
          </p:cNvSpPr>
          <p:nvPr>
            <p:ph type="body" sz="quarter" idx="11"/>
          </p:nvPr>
        </p:nvSpPr>
        <p:spPr>
          <a:xfrm>
            <a:off x="1224240" y="4440060"/>
            <a:ext cx="2093725" cy="481281"/>
          </a:xfrm>
        </p:spPr>
        <p:txBody>
          <a:bodyPr>
            <a:normAutofit/>
          </a:bodyPr>
          <a:lstStyle/>
          <a:p>
            <a:r>
              <a:rPr lang="es-ES" dirty="0" smtClean="0"/>
              <a:t>Julio-2024</a:t>
            </a:r>
          </a:p>
        </p:txBody>
      </p:sp>
      <p:sp>
        <p:nvSpPr>
          <p:cNvPr id="5" name="Título 1">
            <a:extLst>
              <a:ext uri="{FF2B5EF4-FFF2-40B4-BE49-F238E27FC236}">
                <a16:creationId xmlns="" xmlns:a16="http://schemas.microsoft.com/office/drawing/2014/main" id="{8A8E9921-E1FF-EE4E-B18A-8E593EF01E20}"/>
              </a:ext>
            </a:extLst>
          </p:cNvPr>
          <p:cNvSpPr txBox="1">
            <a:spLocks/>
          </p:cNvSpPr>
          <p:nvPr/>
        </p:nvSpPr>
        <p:spPr>
          <a:xfrm>
            <a:off x="897234" y="1119348"/>
            <a:ext cx="9244670" cy="18544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5400" b="1" kern="1200">
                <a:solidFill>
                  <a:schemeClr val="bg1"/>
                </a:solidFill>
                <a:latin typeface="+mj-lt"/>
                <a:ea typeface="+mj-ea"/>
                <a:cs typeface="+mj-cs"/>
              </a:defRPr>
            </a:lvl1pPr>
          </a:lstStyle>
          <a:p>
            <a:r>
              <a:rPr lang="es-ES" dirty="0" smtClean="0"/>
              <a:t>DISEÑO MUESTRAL </a:t>
            </a:r>
          </a:p>
          <a:p>
            <a:r>
              <a:rPr lang="es-ES" dirty="0" smtClean="0"/>
              <a:t>ENIGHUR 2024-2025</a:t>
            </a:r>
          </a:p>
        </p:txBody>
      </p:sp>
    </p:spTree>
    <p:extLst>
      <p:ext uri="{BB962C8B-B14F-4D97-AF65-F5344CB8AC3E}">
        <p14:creationId xmlns:p14="http://schemas.microsoft.com/office/powerpoint/2010/main" val="33723523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Asignación </a:t>
            </a:r>
            <a:r>
              <a:rPr lang="es-ES" dirty="0"/>
              <a:t>de la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05</a:t>
            </a:r>
            <a:endParaRPr lang="es-EC" dirty="0"/>
          </a:p>
        </p:txBody>
      </p:sp>
      <mc:AlternateContent xmlns:mc="http://schemas.openxmlformats.org/markup-compatibility/2006" xmlns:a14="http://schemas.microsoft.com/office/drawing/2010/main">
        <mc:Choice Requires="a14">
          <p:sp>
            <p:nvSpPr>
              <p:cNvPr id="4" name="CuadroTexto 3"/>
              <p:cNvSpPr txBox="1"/>
              <p:nvPr/>
            </p:nvSpPr>
            <p:spPr>
              <a:xfrm>
                <a:off x="1060704" y="1280160"/>
                <a:ext cx="9784080" cy="3150542"/>
              </a:xfrm>
              <a:prstGeom prst="rect">
                <a:avLst/>
              </a:prstGeom>
              <a:noFill/>
            </p:spPr>
            <p:txBody>
              <a:bodyPr wrap="square" rtlCol="0">
                <a:spAutoFit/>
              </a:bodyPr>
              <a:lstStyle/>
              <a:p>
                <a:r>
                  <a:rPr lang="es-EC" dirty="0"/>
                  <a:t>La muestra es distribuida proporcionalmente por cada estrato dentro de cada dominio de estudio. </a:t>
                </a:r>
              </a:p>
              <a:p>
                <a:pPr/>
                <a14:m>
                  <m:oMathPara xmlns:m="http://schemas.openxmlformats.org/officeDocument/2006/math">
                    <m:oMathParaPr>
                      <m:jc m:val="centerGroup"/>
                    </m:oMathParaPr>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𝑘𝑖</m:t>
                          </m:r>
                        </m:sub>
                      </m:sSub>
                      <m:r>
                        <a:rPr lang="es-EC" i="1">
                          <a:latin typeface="Cambria Math" panose="02040503050406030204" pitchFamily="18" charset="0"/>
                        </a:rPr>
                        <m:t>=</m:t>
                      </m:r>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𝑈𝑃𝑀𝑘</m:t>
                          </m:r>
                        </m:sub>
                      </m:sSub>
                      <m:r>
                        <a:rPr lang="es-EC" i="1">
                          <a:latin typeface="Cambria Math" panose="02040503050406030204" pitchFamily="18" charset="0"/>
                        </a:rPr>
                        <m:t>∗</m:t>
                      </m:r>
                      <m:f>
                        <m:fPr>
                          <m:ctrlPr>
                            <a:rPr lang="es-EC" i="1">
                              <a:latin typeface="Cambria Math" panose="02040503050406030204" pitchFamily="18" charset="0"/>
                            </a:rPr>
                          </m:ctrlPr>
                        </m:fPr>
                        <m:num>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𝑘𝑖</m:t>
                              </m:r>
                            </m:sub>
                          </m:sSub>
                        </m:num>
                        <m:den>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m:t>
                              </m:r>
                            </m:sub>
                          </m:sSub>
                        </m:den>
                      </m:f>
                    </m:oMath>
                  </m:oMathPara>
                </a14:m>
                <a:endParaRPr lang="es-EC" dirty="0"/>
              </a:p>
              <a:p>
                <a:r>
                  <a:rPr lang="es-EC" dirty="0"/>
                  <a:t>Donde:</a:t>
                </a:r>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𝑘𝑖</m:t>
                        </m:r>
                      </m:sub>
                    </m:sSub>
                    <m:r>
                      <a:rPr lang="es-EC" i="1">
                        <a:latin typeface="Cambria Math" panose="02040503050406030204" pitchFamily="18" charset="0"/>
                      </a:rPr>
                      <m:t>:</m:t>
                    </m:r>
                  </m:oMath>
                </a14:m>
                <a:r>
                  <a:rPr lang="es-EC" dirty="0"/>
                  <a:t> Tamaño de la muestra para el estrato </a:t>
                </a:r>
                <a14:m>
                  <m:oMath xmlns:m="http://schemas.openxmlformats.org/officeDocument/2006/math">
                    <m:r>
                      <a:rPr lang="es-EC" i="1">
                        <a:latin typeface="Cambria Math" panose="02040503050406030204" pitchFamily="18" charset="0"/>
                      </a:rPr>
                      <m:t>𝑖</m:t>
                    </m:r>
                  </m:oMath>
                </a14:m>
                <a:r>
                  <a:rPr lang="es-EC" dirty="0"/>
                  <a:t> del dominio de estudio </a:t>
                </a:r>
                <a14:m>
                  <m:oMath xmlns:m="http://schemas.openxmlformats.org/officeDocument/2006/math">
                    <m:r>
                      <a:rPr lang="es-EC" i="1">
                        <a:latin typeface="Cambria Math" panose="02040503050406030204" pitchFamily="18" charset="0"/>
                      </a:rPr>
                      <m:t>𝑘</m:t>
                    </m:r>
                  </m:oMath>
                </a14:m>
                <a:r>
                  <a:rPr lang="es-EC" dirty="0"/>
                  <a:t>.</a:t>
                </a:r>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𝑈𝑃𝑀𝑘</m:t>
                        </m:r>
                      </m:sub>
                    </m:sSub>
                    <m:r>
                      <a:rPr lang="es-EC" i="1">
                        <a:latin typeface="Cambria Math" panose="02040503050406030204" pitchFamily="18" charset="0"/>
                      </a:rPr>
                      <m:t>:</m:t>
                    </m:r>
                  </m:oMath>
                </a14:m>
                <a:r>
                  <a:rPr lang="es-EC" dirty="0"/>
                  <a:t> Tamaño de la muestra para el dominio de estudio </a:t>
                </a:r>
                <a14:m>
                  <m:oMath xmlns:m="http://schemas.openxmlformats.org/officeDocument/2006/math">
                    <m:r>
                      <a:rPr lang="es-EC" i="1">
                        <a:latin typeface="Cambria Math" panose="02040503050406030204" pitchFamily="18" charset="0"/>
                      </a:rPr>
                      <m:t>𝑘</m:t>
                    </m:r>
                  </m:oMath>
                </a14:m>
                <a:r>
                  <a:rPr lang="es-EC" dirty="0"/>
                  <a:t>.</a:t>
                </a:r>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𝑘𝑖</m:t>
                        </m:r>
                      </m:sub>
                    </m:sSub>
                    <m:r>
                      <a:rPr lang="es-EC" i="1">
                        <a:latin typeface="Cambria Math" panose="02040503050406030204" pitchFamily="18" charset="0"/>
                      </a:rPr>
                      <m:t>:</m:t>
                    </m:r>
                  </m:oMath>
                </a14:m>
                <a:r>
                  <a:rPr lang="es-EC" dirty="0"/>
                  <a:t> Total de viviendas ocupadas en el estrato </a:t>
                </a:r>
                <a14:m>
                  <m:oMath xmlns:m="http://schemas.openxmlformats.org/officeDocument/2006/math">
                    <m:r>
                      <a:rPr lang="es-EC" i="1">
                        <a:latin typeface="Cambria Math" panose="02040503050406030204" pitchFamily="18" charset="0"/>
                      </a:rPr>
                      <m:t>𝑖</m:t>
                    </m:r>
                  </m:oMath>
                </a14:m>
                <a:r>
                  <a:rPr lang="es-EC" dirty="0"/>
                  <a:t> del dominio de estudio </a:t>
                </a:r>
                <a14:m>
                  <m:oMath xmlns:m="http://schemas.openxmlformats.org/officeDocument/2006/math">
                    <m:r>
                      <a:rPr lang="es-EC" i="1">
                        <a:latin typeface="Cambria Math" panose="02040503050406030204" pitchFamily="18" charset="0"/>
                      </a:rPr>
                      <m:t>𝑘</m:t>
                    </m:r>
                  </m:oMath>
                </a14:m>
                <a:r>
                  <a:rPr lang="es-EC" dirty="0"/>
                  <a:t>.</a:t>
                </a:r>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m:t>
                        </m:r>
                      </m:sub>
                    </m:sSub>
                    <m:r>
                      <a:rPr lang="es-EC" i="1">
                        <a:latin typeface="Cambria Math" panose="02040503050406030204" pitchFamily="18" charset="0"/>
                      </a:rPr>
                      <m:t>:</m:t>
                    </m:r>
                  </m:oMath>
                </a14:m>
                <a:r>
                  <a:rPr lang="es-EC" dirty="0"/>
                  <a:t> Total de viviendas ocupadas en el dominio de estudio </a:t>
                </a:r>
                <a14:m>
                  <m:oMath xmlns:m="http://schemas.openxmlformats.org/officeDocument/2006/math">
                    <m:r>
                      <a:rPr lang="es-EC" i="1">
                        <a:latin typeface="Cambria Math" panose="02040503050406030204" pitchFamily="18" charset="0"/>
                      </a:rPr>
                      <m:t>𝑘</m:t>
                    </m:r>
                  </m:oMath>
                </a14:m>
                <a:r>
                  <a:rPr lang="es-EC" dirty="0"/>
                  <a:t>.</a:t>
                </a:r>
              </a:p>
              <a:p>
                <a:r>
                  <a:rPr lang="es-EC" dirty="0"/>
                  <a:t> </a:t>
                </a:r>
              </a:p>
              <a:p>
                <a:r>
                  <a:rPr lang="es-EC" dirty="0"/>
                  <a:t>En los estratos, donde </a:t>
                </a:r>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𝑘𝑖</m:t>
                        </m:r>
                      </m:sub>
                    </m:sSub>
                    <m:r>
                      <a:rPr lang="es-EC" i="1">
                        <a:latin typeface="Cambria Math" panose="02040503050406030204" pitchFamily="18" charset="0"/>
                      </a:rPr>
                      <m:t>=1</m:t>
                    </m:r>
                  </m:oMath>
                </a14:m>
                <a:r>
                  <a:rPr lang="es-EC" dirty="0"/>
                  <a:t> se aproxima a mínimo </a:t>
                </a:r>
                <a:r>
                  <a:rPr lang="es-EC" dirty="0" err="1"/>
                  <a:t>muestral</a:t>
                </a:r>
                <a:r>
                  <a:rPr lang="es-EC" dirty="0"/>
                  <a:t> </a:t>
                </a:r>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𝑘𝑖</m:t>
                        </m:r>
                      </m:sub>
                    </m:sSub>
                    <m:r>
                      <a:rPr lang="es-EC" i="1">
                        <a:latin typeface="Cambria Math" panose="02040503050406030204" pitchFamily="18" charset="0"/>
                      </a:rPr>
                      <m:t>=2</m:t>
                    </m:r>
                  </m:oMath>
                </a14:m>
                <a:r>
                  <a:rPr lang="es-EC" dirty="0"/>
                  <a:t>.</a:t>
                </a:r>
              </a:p>
            </p:txBody>
          </p:sp>
        </mc:Choice>
        <mc:Fallback xmlns="">
          <p:sp>
            <p:nvSpPr>
              <p:cNvPr id="4" name="CuadroTexto 3"/>
              <p:cNvSpPr txBox="1">
                <a:spLocks noRot="1" noChangeAspect="1" noMove="1" noResize="1" noEditPoints="1" noAdjustHandles="1" noChangeArrowheads="1" noChangeShapeType="1" noTextEdit="1"/>
              </p:cNvSpPr>
              <p:nvPr/>
            </p:nvSpPr>
            <p:spPr>
              <a:xfrm>
                <a:off x="1060704" y="1280160"/>
                <a:ext cx="9784080" cy="3150542"/>
              </a:xfrm>
              <a:prstGeom prst="rect">
                <a:avLst/>
              </a:prstGeom>
              <a:blipFill rotWithShape="0">
                <a:blip r:embed="rId2"/>
                <a:stretch>
                  <a:fillRect l="-498" t="-967" b="-1934"/>
                </a:stretch>
              </a:blipFill>
            </p:spPr>
            <p:txBody>
              <a:bodyPr/>
              <a:lstStyle/>
              <a:p>
                <a:r>
                  <a:rPr lang="es-EC">
                    <a:noFill/>
                  </a:rPr>
                  <a:t> </a:t>
                </a:r>
              </a:p>
            </p:txBody>
          </p:sp>
        </mc:Fallback>
      </mc:AlternateContent>
    </p:spTree>
    <p:extLst>
      <p:ext uri="{BB962C8B-B14F-4D97-AF65-F5344CB8AC3E}">
        <p14:creationId xmlns:p14="http://schemas.microsoft.com/office/powerpoint/2010/main" val="2591978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85369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Introducción</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19368671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Introducción</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20" y="1768948"/>
            <a:ext cx="9479788" cy="2862322"/>
          </a:xfrm>
          <a:prstGeom prst="rect">
            <a:avLst/>
          </a:prstGeom>
          <a:noFill/>
        </p:spPr>
        <p:txBody>
          <a:bodyPr wrap="square" rtlCol="0">
            <a:spAutoFit/>
          </a:bodyPr>
          <a:lstStyle/>
          <a:p>
            <a:pPr algn="just"/>
            <a:r>
              <a:rPr lang="es-ES" sz="2000" dirty="0"/>
              <a:t>El diseño </a:t>
            </a:r>
            <a:r>
              <a:rPr lang="es-ES" sz="2000" dirty="0" err="1"/>
              <a:t>muestral</a:t>
            </a:r>
            <a:r>
              <a:rPr lang="es-ES" sz="2000" dirty="0"/>
              <a:t> implementado en la </a:t>
            </a:r>
            <a:r>
              <a:rPr lang="es-ES" sz="2000" dirty="0" smtClean="0"/>
              <a:t>EMIGHUR 2024 es </a:t>
            </a:r>
            <a:r>
              <a:rPr lang="es-ES" sz="2000" dirty="0"/>
              <a:t>un muestreo </a:t>
            </a:r>
            <a:r>
              <a:rPr lang="es-ES" sz="2000" dirty="0" smtClean="0"/>
              <a:t>probabilístico </a:t>
            </a:r>
            <a:r>
              <a:rPr lang="es-ES" sz="2000" dirty="0" err="1" smtClean="0"/>
              <a:t>bietápico</a:t>
            </a:r>
            <a:r>
              <a:rPr lang="es-ES" sz="2000" dirty="0" smtClean="0"/>
              <a:t> </a:t>
            </a:r>
            <a:r>
              <a:rPr lang="es-ES" sz="2000" dirty="0"/>
              <a:t>estratificado de elementos</a:t>
            </a:r>
            <a:r>
              <a:rPr lang="es-ES" sz="2000" dirty="0" smtClean="0"/>
              <a:t>.</a:t>
            </a:r>
          </a:p>
          <a:p>
            <a:pPr algn="just"/>
            <a:endParaRPr lang="es-ES" sz="2000" dirty="0"/>
          </a:p>
          <a:p>
            <a:pPr algn="just"/>
            <a:r>
              <a:rPr lang="es-ES" sz="2000" dirty="0"/>
              <a:t>En la primera etapa, se selecciona una muestra estratificada de UPM con probabilidad proporcional al tamaño (PPT), donde la medida de tamaño de cada UPM está dada por el total de viviendas particulares ocupadas. </a:t>
            </a:r>
            <a:endParaRPr lang="es-ES" sz="2000" dirty="0" smtClean="0"/>
          </a:p>
          <a:p>
            <a:pPr algn="just"/>
            <a:endParaRPr lang="es-ES" sz="2000" dirty="0"/>
          </a:p>
          <a:p>
            <a:pPr algn="just"/>
            <a:r>
              <a:rPr lang="es-ES" sz="2000" dirty="0"/>
              <a:t>En la segunda etapa de muestreo, se selecciona de manera </a:t>
            </a:r>
            <a:r>
              <a:rPr lang="es-ES" sz="2000" dirty="0" smtClean="0"/>
              <a:t>aleatoria 12 viviendas </a:t>
            </a:r>
            <a:r>
              <a:rPr lang="es-ES" sz="2000" dirty="0"/>
              <a:t>por UPM</a:t>
            </a:r>
            <a:r>
              <a:rPr lang="es-ES" sz="2000" dirty="0" smtClean="0"/>
              <a:t>.</a:t>
            </a:r>
          </a:p>
        </p:txBody>
      </p:sp>
    </p:spTree>
    <p:extLst>
      <p:ext uri="{BB962C8B-B14F-4D97-AF65-F5344CB8AC3E}">
        <p14:creationId xmlns:p14="http://schemas.microsoft.com/office/powerpoint/2010/main" val="14570874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dirty="0" smtClean="0"/>
              <a:t>Dominios </a:t>
            </a:r>
            <a:r>
              <a:rPr lang="es-ES" dirty="0"/>
              <a:t>de Estudio</a:t>
            </a:r>
            <a:endParaRPr lang="es-EC" dirty="0"/>
          </a:p>
        </p:txBody>
      </p:sp>
      <p:sp>
        <p:nvSpPr>
          <p:cNvPr id="3" name="Marcador de texto 2"/>
          <p:cNvSpPr>
            <a:spLocks noGrp="1"/>
          </p:cNvSpPr>
          <p:nvPr>
            <p:ph type="body" sz="quarter" idx="11"/>
          </p:nvPr>
        </p:nvSpPr>
        <p:spPr/>
        <p:txBody>
          <a:bodyPr/>
          <a:lstStyle/>
          <a:p>
            <a:endParaRPr lang="es-EC" dirty="0"/>
          </a:p>
        </p:txBody>
      </p:sp>
      <p:sp>
        <p:nvSpPr>
          <p:cNvPr id="4" name="Marcador de texto 3"/>
          <p:cNvSpPr>
            <a:spLocks noGrp="1"/>
          </p:cNvSpPr>
          <p:nvPr>
            <p:ph type="body" sz="quarter" idx="12"/>
          </p:nvPr>
        </p:nvSpPr>
        <p:spPr/>
        <p:txBody>
          <a:bodyPr/>
          <a:lstStyle/>
          <a:p>
            <a:endParaRPr lang="es-EC" dirty="0"/>
          </a:p>
        </p:txBody>
      </p:sp>
      <p:sp>
        <p:nvSpPr>
          <p:cNvPr id="5" name="Marcador de texto 4"/>
          <p:cNvSpPr>
            <a:spLocks noGrp="1"/>
          </p:cNvSpPr>
          <p:nvPr>
            <p:ph type="body" sz="quarter" idx="13"/>
          </p:nvPr>
        </p:nvSpPr>
        <p:spPr/>
        <p:txBody>
          <a:bodyPr/>
          <a:lstStyle/>
          <a:p>
            <a:endParaRPr lang="es-EC"/>
          </a:p>
        </p:txBody>
      </p:sp>
    </p:spTree>
    <p:extLst>
      <p:ext uri="{BB962C8B-B14F-4D97-AF65-F5344CB8AC3E}">
        <p14:creationId xmlns:p14="http://schemas.microsoft.com/office/powerpoint/2010/main" val="33475127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Dominios de Estudio</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01</a:t>
            </a:r>
            <a:endParaRPr lang="es-EC" dirty="0"/>
          </a:p>
        </p:txBody>
      </p:sp>
      <p:sp>
        <p:nvSpPr>
          <p:cNvPr id="10" name="Marcador de texto 2"/>
          <p:cNvSpPr txBox="1">
            <a:spLocks/>
          </p:cNvSpPr>
          <p:nvPr/>
        </p:nvSpPr>
        <p:spPr>
          <a:xfrm>
            <a:off x="871220" y="5440294"/>
            <a:ext cx="7806871" cy="499155"/>
          </a:xfrm>
          <a:prstGeom prst="rect">
            <a:avLst/>
          </a:prstGeom>
        </p:spPr>
        <p:txBody>
          <a:bodyPr vert="horz" lIns="9144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s-EC" sz="1800" dirty="0"/>
          </a:p>
        </p:txBody>
      </p:sp>
      <p:sp>
        <p:nvSpPr>
          <p:cNvPr id="3" name="CuadroTexto 2"/>
          <p:cNvSpPr txBox="1"/>
          <p:nvPr/>
        </p:nvSpPr>
        <p:spPr>
          <a:xfrm>
            <a:off x="1563624" y="1472184"/>
            <a:ext cx="184731" cy="369332"/>
          </a:xfrm>
          <a:prstGeom prst="rect">
            <a:avLst/>
          </a:prstGeom>
          <a:noFill/>
        </p:spPr>
        <p:txBody>
          <a:bodyPr wrap="none" rtlCol="0">
            <a:spAutoFit/>
          </a:bodyPr>
          <a:lstStyle/>
          <a:p>
            <a:endParaRPr lang="es-EC" dirty="0"/>
          </a:p>
        </p:txBody>
      </p:sp>
      <p:sp>
        <p:nvSpPr>
          <p:cNvPr id="12" name="CuadroTexto 11"/>
          <p:cNvSpPr txBox="1"/>
          <p:nvPr/>
        </p:nvSpPr>
        <p:spPr>
          <a:xfrm>
            <a:off x="871220" y="1147156"/>
            <a:ext cx="4739640" cy="3785652"/>
          </a:xfrm>
          <a:prstGeom prst="rect">
            <a:avLst/>
          </a:prstGeom>
          <a:noFill/>
        </p:spPr>
        <p:txBody>
          <a:bodyPr wrap="square" rtlCol="0">
            <a:spAutoFit/>
          </a:bodyPr>
          <a:lstStyle/>
          <a:p>
            <a:pPr algn="just"/>
            <a:r>
              <a:rPr lang="es-ES" sz="2000" dirty="0" smtClean="0"/>
              <a:t>• Grupo </a:t>
            </a:r>
            <a:r>
              <a:rPr lang="es-ES" sz="2000" dirty="0"/>
              <a:t>1: considera las 24 provincias del Ecuador, las cuales constituyen el primer nivel de desagregación geográfico según el “Clasificador Geográfico Estadístico 2010 - Esquema de codificación de la División Político Administrativa del país”. </a:t>
            </a:r>
          </a:p>
          <a:p>
            <a:pPr algn="just"/>
            <a:r>
              <a:rPr lang="es-ES" sz="2000" dirty="0" smtClean="0"/>
              <a:t>• Grupo </a:t>
            </a:r>
            <a:r>
              <a:rPr lang="es-ES" sz="2000" dirty="0"/>
              <a:t>2: considera 9 ciudades </a:t>
            </a:r>
            <a:r>
              <a:rPr lang="es-ES" sz="2000" dirty="0" err="1"/>
              <a:t>autorepresentadas</a:t>
            </a:r>
            <a:r>
              <a:rPr lang="es-ES" sz="2000" dirty="0"/>
              <a:t> que son de interés debido a su comportamiento económico</a:t>
            </a:r>
            <a:r>
              <a:rPr lang="es-ES" sz="2000" dirty="0" smtClean="0"/>
              <a:t>.</a:t>
            </a:r>
            <a:endParaRPr lang="es-ES" sz="2000" dirty="0"/>
          </a:p>
        </p:txBody>
      </p:sp>
      <p:graphicFrame>
        <p:nvGraphicFramePr>
          <p:cNvPr id="4" name="Tabla 3"/>
          <p:cNvGraphicFramePr>
            <a:graphicFrameLocks noGrp="1"/>
          </p:cNvGraphicFramePr>
          <p:nvPr>
            <p:extLst/>
          </p:nvPr>
        </p:nvGraphicFramePr>
        <p:xfrm>
          <a:off x="6085935" y="1088945"/>
          <a:ext cx="4804570" cy="5200698"/>
        </p:xfrm>
        <a:graphic>
          <a:graphicData uri="http://schemas.openxmlformats.org/drawingml/2006/table">
            <a:tbl>
              <a:tblPr firstRow="1" firstCol="1" bandRow="1">
                <a:tableStyleId>{5C22544A-7EE6-4342-B048-85BDC9FD1C3A}</a:tableStyleId>
              </a:tblPr>
              <a:tblGrid>
                <a:gridCol w="999609"/>
                <a:gridCol w="2305548"/>
                <a:gridCol w="1499413"/>
              </a:tblGrid>
              <a:tr h="196561">
                <a:tc>
                  <a:txBody>
                    <a:bodyPr/>
                    <a:lstStyle/>
                    <a:p>
                      <a:pPr algn="just">
                        <a:spcAft>
                          <a:spcPts val="0"/>
                        </a:spcAft>
                      </a:pPr>
                      <a:r>
                        <a:rPr lang="es-EC" sz="900" dirty="0">
                          <a:effectLst/>
                        </a:rPr>
                        <a:t>N</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900" dirty="0">
                          <a:effectLst/>
                        </a:rPr>
                        <a:t>Provincia</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900">
                          <a:effectLst/>
                        </a:rPr>
                        <a:t>Ciudad</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Azuay</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Cuenca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2</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Bolívar</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3</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Cañar</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4</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Carchi</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5</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Cotopaxi</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6</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Chimborazo</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7</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El Oro</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Machala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8</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Esmeraldas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Esmeraldas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9</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Guayas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Guayaquil</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10</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Imbabura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11</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Loja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Loja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12</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Los Ríos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13</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Manabí</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Manta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14</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Morona Santiago</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15</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Napo</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16</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Pastaza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17</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Pichincha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dirty="0">
                          <a:effectLst/>
                        </a:rPr>
                        <a:t>Quito</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18</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Tungurahua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Ambato</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19</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Zamora Chinchipe</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20</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Galápagos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21</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Sucumbíos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22</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Orellana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04752">
                <a:tc>
                  <a:txBody>
                    <a:bodyPr/>
                    <a:lstStyle/>
                    <a:p>
                      <a:pPr algn="just">
                        <a:spcAft>
                          <a:spcPts val="0"/>
                        </a:spcAft>
                      </a:pPr>
                      <a:r>
                        <a:rPr lang="es-ES" sz="800">
                          <a:effectLst/>
                        </a:rPr>
                        <a:t>23</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Santa Elena</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C" sz="1000">
                          <a:effectLst/>
                        </a:rPr>
                        <a:t> </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r h="294841">
                <a:tc>
                  <a:txBody>
                    <a:bodyPr/>
                    <a:lstStyle/>
                    <a:p>
                      <a:pPr algn="just">
                        <a:spcAft>
                          <a:spcPts val="0"/>
                        </a:spcAft>
                      </a:pPr>
                      <a:r>
                        <a:rPr lang="es-ES" sz="800">
                          <a:effectLst/>
                        </a:rPr>
                        <a:t>24</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a:effectLst/>
                        </a:rPr>
                        <a:t>Resto Santo Domingo de los Tsáchilas</a:t>
                      </a:r>
                      <a:endParaRPr lang="es-EC" sz="110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c>
                  <a:txBody>
                    <a:bodyPr/>
                    <a:lstStyle/>
                    <a:p>
                      <a:pPr algn="just">
                        <a:spcAft>
                          <a:spcPts val="0"/>
                        </a:spcAft>
                      </a:pPr>
                      <a:r>
                        <a:rPr lang="es-ES" sz="800" dirty="0">
                          <a:effectLst/>
                        </a:rPr>
                        <a:t>Santo Domingo</a:t>
                      </a:r>
                      <a:endParaRPr lang="es-EC"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39973" marR="39973" marT="0" marB="0" anchor="ctr"/>
                </a:tc>
              </a:tr>
            </a:tbl>
          </a:graphicData>
        </a:graphic>
      </p:graphicFrame>
    </p:spTree>
    <p:extLst>
      <p:ext uri="{BB962C8B-B14F-4D97-AF65-F5344CB8AC3E}">
        <p14:creationId xmlns:p14="http://schemas.microsoft.com/office/powerpoint/2010/main" val="42755413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Tamaño de la Muestra</a:t>
            </a:r>
            <a:endParaRPr lang="es-EC" dirty="0"/>
          </a:p>
        </p:txBody>
      </p:sp>
      <p:sp>
        <p:nvSpPr>
          <p:cNvPr id="3" name="Marcador de texto 2"/>
          <p:cNvSpPr>
            <a:spLocks noGrp="1"/>
          </p:cNvSpPr>
          <p:nvPr>
            <p:ph type="body" sz="quarter" idx="11"/>
          </p:nvPr>
        </p:nvSpPr>
        <p:spPr/>
        <p:txBody>
          <a:bodyPr/>
          <a:lstStyle/>
          <a:p>
            <a:endParaRPr lang="es-EC"/>
          </a:p>
        </p:txBody>
      </p:sp>
      <p:sp>
        <p:nvSpPr>
          <p:cNvPr id="5" name="Marcador de texto 4"/>
          <p:cNvSpPr>
            <a:spLocks noGrp="1"/>
          </p:cNvSpPr>
          <p:nvPr>
            <p:ph type="body" sz="quarter" idx="13"/>
          </p:nvPr>
        </p:nvSpPr>
        <p:spPr/>
        <p:txBody>
          <a:bodyPr/>
          <a:lstStyle/>
          <a:p>
            <a:endParaRPr lang="es-EC"/>
          </a:p>
        </p:txBody>
      </p:sp>
      <p:sp>
        <p:nvSpPr>
          <p:cNvPr id="6" name="Marcador de texto 3"/>
          <p:cNvSpPr>
            <a:spLocks noGrp="1"/>
          </p:cNvSpPr>
          <p:nvPr>
            <p:ph type="body" sz="quarter" idx="12"/>
          </p:nvPr>
        </p:nvSpPr>
        <p:spPr>
          <a:xfrm>
            <a:off x="2838203" y="1174282"/>
            <a:ext cx="2012930" cy="1145056"/>
          </a:xfrm>
        </p:spPr>
        <p:txBody>
          <a:bodyPr/>
          <a:lstStyle/>
          <a:p>
            <a:r>
              <a:rPr lang="es-ES" dirty="0" smtClean="0"/>
              <a:t>02.</a:t>
            </a:r>
            <a:endParaRPr lang="es-EC" dirty="0"/>
          </a:p>
        </p:txBody>
      </p:sp>
    </p:spTree>
    <p:extLst>
      <p:ext uri="{BB962C8B-B14F-4D97-AF65-F5344CB8AC3E}">
        <p14:creationId xmlns:p14="http://schemas.microsoft.com/office/powerpoint/2010/main" val="37931416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Tamaño de la Muestra</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02</a:t>
            </a:r>
            <a:endParaRPr lang="es-EC" dirty="0"/>
          </a:p>
        </p:txBody>
      </p:sp>
      <p:sp>
        <p:nvSpPr>
          <p:cNvPr id="2" name="Rectángulo 1"/>
          <p:cNvSpPr/>
          <p:nvPr/>
        </p:nvSpPr>
        <p:spPr>
          <a:xfrm>
            <a:off x="936518" y="1164164"/>
            <a:ext cx="8836152" cy="4801314"/>
          </a:xfrm>
          <a:prstGeom prst="rect">
            <a:avLst/>
          </a:prstGeom>
        </p:spPr>
        <p:txBody>
          <a:bodyPr wrap="square">
            <a:spAutoFit/>
          </a:bodyPr>
          <a:lstStyle/>
          <a:p>
            <a:pPr algn="just"/>
            <a:r>
              <a:rPr lang="es-ES" dirty="0"/>
              <a:t>Para poder calcular los tamaños de muestra por estimación de medias, se generó el gasto promedio por hogar para el rubro de </a:t>
            </a:r>
            <a:r>
              <a:rPr lang="es-ES" dirty="0" smtClean="0"/>
              <a:t>GASTOS </a:t>
            </a:r>
            <a:r>
              <a:rPr lang="es-ES" dirty="0"/>
              <a:t>en ALIMENTOS </a:t>
            </a:r>
            <a:r>
              <a:rPr lang="es-ES" dirty="0" smtClean="0"/>
              <a:t>– MONETARIOS.</a:t>
            </a:r>
          </a:p>
          <a:p>
            <a:pPr algn="just"/>
            <a:endParaRPr lang="es-ES" dirty="0"/>
          </a:p>
          <a:p>
            <a:pPr algn="just"/>
            <a:r>
              <a:rPr lang="es-ES" dirty="0"/>
              <a:t>Para calcular un tamaño de muestra que responda a todas los requerimientos planteados se sigue el siguiente esquema:</a:t>
            </a:r>
          </a:p>
          <a:p>
            <a:pPr algn="just"/>
            <a:endParaRPr lang="es-ES" dirty="0"/>
          </a:p>
          <a:p>
            <a:pPr algn="just"/>
            <a:r>
              <a:rPr lang="es-ES" dirty="0" smtClean="0"/>
              <a:t>1. Se </a:t>
            </a:r>
            <a:r>
              <a:rPr lang="es-ES" dirty="0"/>
              <a:t>define como variable de diseño los gastos ALIMENTOS </a:t>
            </a:r>
            <a:r>
              <a:rPr lang="es-ES" dirty="0"/>
              <a:t>– MONETARIOS partir de la información de la encuesta ENIGHUR 2012.</a:t>
            </a:r>
            <a:endParaRPr lang="es-ES" dirty="0"/>
          </a:p>
          <a:p>
            <a:pPr algn="just"/>
            <a:r>
              <a:rPr lang="es-ES" dirty="0" smtClean="0"/>
              <a:t>2. Se </a:t>
            </a:r>
            <a:r>
              <a:rPr lang="es-ES" dirty="0"/>
              <a:t>calcula un tamaño de muestra independiente para cada dominio de diseño</a:t>
            </a:r>
            <a:r>
              <a:rPr lang="es-ES" dirty="0" smtClean="0"/>
              <a:t>.</a:t>
            </a:r>
            <a:endParaRPr lang="es-ES" dirty="0"/>
          </a:p>
          <a:p>
            <a:pPr algn="just"/>
            <a:r>
              <a:rPr lang="es-ES" dirty="0" smtClean="0"/>
              <a:t>3. El </a:t>
            </a:r>
            <a:r>
              <a:rPr lang="es-ES" dirty="0"/>
              <a:t>tamaño de muestra anterior se transforma a tamaño de muestra de UPM</a:t>
            </a:r>
            <a:r>
              <a:rPr lang="es-ES" dirty="0" smtClean="0"/>
              <a:t>.</a:t>
            </a:r>
            <a:endParaRPr lang="es-ES" dirty="0"/>
          </a:p>
          <a:p>
            <a:pPr algn="just"/>
            <a:r>
              <a:rPr lang="es-ES" dirty="0" smtClean="0"/>
              <a:t>4. El </a:t>
            </a:r>
            <a:r>
              <a:rPr lang="es-ES" dirty="0"/>
              <a:t>tamaño de muestra por UPM se distribuye para todos los estratos presentes en el marco. De ser necesario, se aumenta el tamaño de muestra de UPM por estrato a </a:t>
            </a:r>
            <a:r>
              <a:rPr lang="es-ES" dirty="0" smtClean="0"/>
              <a:t>3, </a:t>
            </a:r>
            <a:r>
              <a:rPr lang="es-ES" dirty="0"/>
              <a:t>para asegurar el cálculo de los estimadores de varianza resultantes de la encuesta</a:t>
            </a:r>
            <a:r>
              <a:rPr lang="es-ES" dirty="0" smtClean="0"/>
              <a:t>.</a:t>
            </a:r>
            <a:endParaRPr lang="es-ES" dirty="0"/>
          </a:p>
        </p:txBody>
      </p:sp>
    </p:spTree>
    <p:extLst>
      <p:ext uri="{BB962C8B-B14F-4D97-AF65-F5344CB8AC3E}">
        <p14:creationId xmlns:p14="http://schemas.microsoft.com/office/powerpoint/2010/main" val="15877828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Tamaño </a:t>
            </a:r>
            <a:r>
              <a:rPr lang="es-ES" dirty="0"/>
              <a:t>de muestra de viviendas</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03</a:t>
            </a:r>
            <a:endParaRPr lang="es-EC" dirty="0"/>
          </a:p>
        </p:txBody>
      </p:sp>
      <mc:AlternateContent xmlns:mc="http://schemas.openxmlformats.org/markup-compatibility/2006">
        <mc:Choice xmlns:a14="http://schemas.microsoft.com/office/drawing/2010/main" Requires="a14">
          <p:sp>
            <p:nvSpPr>
              <p:cNvPr id="4" name="CuadroTexto 3"/>
              <p:cNvSpPr txBox="1"/>
              <p:nvPr/>
            </p:nvSpPr>
            <p:spPr>
              <a:xfrm>
                <a:off x="1133856" y="1115568"/>
                <a:ext cx="9784080" cy="5281061"/>
              </a:xfrm>
              <a:prstGeom prst="rect">
                <a:avLst/>
              </a:prstGeom>
              <a:noFill/>
            </p:spPr>
            <p:txBody>
              <a:bodyPr wrap="square" rtlCol="0">
                <a:spAutoFit/>
              </a:bodyPr>
              <a:lstStyle/>
              <a:p>
                <a:r>
                  <a:rPr lang="es-EC" dirty="0" smtClean="0"/>
                  <a:t>El tamaño de muestra de la ENIGHUR 2024 se obtuvo mediante la siguiente ecuación.</a:t>
                </a:r>
              </a:p>
              <a:p>
                <a:r>
                  <a:rPr lang="es-EC" dirty="0"/>
                  <a:t> </a:t>
                </a:r>
              </a:p>
              <a:p>
                <a:pPr/>
                <a14:m>
                  <m:oMathPara xmlns:m="http://schemas.openxmlformats.org/officeDocument/2006/math">
                    <m:oMathParaPr>
                      <m:jc m:val="centerGroup"/>
                    </m:oMathParaPr>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m:t>
                          </m:r>
                        </m:sub>
                      </m:sSub>
                      <m:r>
                        <a:rPr lang="es-ES" b="0" i="0" smtClean="0">
                          <a:latin typeface="Cambria Math" panose="02040503050406030204" pitchFamily="18" charset="0"/>
                        </a:rPr>
                        <m:t>&gt;</m:t>
                      </m:r>
                      <m:r>
                        <a:rPr lang="es-EC">
                          <a:latin typeface="Cambria Math" panose="02040503050406030204" pitchFamily="18" charset="0"/>
                        </a:rPr>
                        <m:t>=</m:t>
                      </m:r>
                      <m:f>
                        <m:fPr>
                          <m:ctrlPr>
                            <a:rPr lang="es-EC" i="1">
                              <a:latin typeface="Cambria Math" panose="02040503050406030204" pitchFamily="18" charset="0"/>
                            </a:rPr>
                          </m:ctrlPr>
                        </m:fPr>
                        <m:num>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0,</m:t>
                              </m:r>
                              <m:r>
                                <a:rPr lang="es-EC" i="1">
                                  <a:latin typeface="Cambria Math" panose="02040503050406030204" pitchFamily="18" charset="0"/>
                                </a:rPr>
                                <m:t>𝑘</m:t>
                              </m:r>
                            </m:sub>
                          </m:sSub>
                        </m:num>
                        <m:den>
                          <m:r>
                            <a:rPr lang="es-EC">
                              <a:latin typeface="Cambria Math" panose="02040503050406030204" pitchFamily="18" charset="0"/>
                            </a:rPr>
                            <m:t>1+</m:t>
                          </m:r>
                          <m:f>
                            <m:fPr>
                              <m:ctrlPr>
                                <a:rPr lang="es-EC" i="1">
                                  <a:latin typeface="Cambria Math" panose="02040503050406030204" pitchFamily="18" charset="0"/>
                                </a:rPr>
                              </m:ctrlPr>
                            </m:fPr>
                            <m:num>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0,</m:t>
                                  </m:r>
                                  <m:r>
                                    <a:rPr lang="es-EC" i="1">
                                      <a:latin typeface="Cambria Math" panose="02040503050406030204" pitchFamily="18" charset="0"/>
                                    </a:rPr>
                                    <m:t>𝑘</m:t>
                                  </m:r>
                                </m:sub>
                              </m:sSub>
                            </m:num>
                            <m:den>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m:t>
                                  </m:r>
                                </m:sub>
                              </m:sSub>
                            </m:den>
                          </m:f>
                        </m:den>
                      </m:f>
                      <m:r>
                        <a:rPr lang="es-EC" i="1">
                          <a:latin typeface="Cambria Math" panose="02040503050406030204" pitchFamily="18" charset="0"/>
                        </a:rPr>
                        <m:t>∗ </m:t>
                      </m:r>
                      <m:f>
                        <m:fPr>
                          <m:ctrlPr>
                            <a:rPr lang="es-EC" i="1">
                              <a:latin typeface="Cambria Math" panose="02040503050406030204" pitchFamily="18" charset="0"/>
                            </a:rPr>
                          </m:ctrlPr>
                        </m:fPr>
                        <m:num>
                          <m:r>
                            <a:rPr lang="es-EC" i="1">
                              <a:latin typeface="Cambria Math" panose="02040503050406030204" pitchFamily="18" charset="0"/>
                            </a:rPr>
                            <m:t>1</m:t>
                          </m:r>
                        </m:num>
                        <m:den>
                          <m:r>
                            <a:rPr lang="es-EC" i="1">
                              <a:latin typeface="Cambria Math" panose="02040503050406030204" pitchFamily="18" charset="0"/>
                            </a:rPr>
                            <m:t>1−</m:t>
                          </m:r>
                          <m:r>
                            <a:rPr lang="es-EC" i="1">
                              <a:latin typeface="Cambria Math" panose="02040503050406030204" pitchFamily="18" charset="0"/>
                            </a:rPr>
                            <m:t>𝑡𝑛𝑟</m:t>
                          </m:r>
                        </m:den>
                      </m:f>
                    </m:oMath>
                  </m:oMathPara>
                </a14:m>
                <a:endParaRPr lang="es-EC" dirty="0"/>
              </a:p>
              <a:p>
                <a:r>
                  <a:rPr lang="es-EC" dirty="0"/>
                  <a:t>	Donde:</a:t>
                </a:r>
              </a:p>
              <a:p>
                <a:pPr/>
                <a14:m>
                  <m:oMathPara xmlns:m="http://schemas.openxmlformats.org/officeDocument/2006/math">
                    <m:oMathParaPr>
                      <m:jc m:val="centerGroup"/>
                    </m:oMathParaPr>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0</m:t>
                          </m:r>
                        </m:sub>
                      </m:sSub>
                      <m:r>
                        <a:rPr lang="es-EC">
                          <a:latin typeface="Cambria Math" panose="02040503050406030204" pitchFamily="18" charset="0"/>
                        </a:rPr>
                        <m:t>=</m:t>
                      </m:r>
                      <m:f>
                        <m:fPr>
                          <m:ctrlPr>
                            <a:rPr lang="es-EC" i="1">
                              <a:latin typeface="Cambria Math" panose="02040503050406030204" pitchFamily="18" charset="0"/>
                            </a:rPr>
                          </m:ctrlPr>
                        </m:fPr>
                        <m:num>
                          <m:sSubSup>
                            <m:sSubSupPr>
                              <m:ctrlPr>
                                <a:rPr lang="es-EC" i="1">
                                  <a:latin typeface="Cambria Math" panose="02040503050406030204" pitchFamily="18" charset="0"/>
                                </a:rPr>
                              </m:ctrlPr>
                            </m:sSubSupPr>
                            <m:e>
                              <m:r>
                                <a:rPr lang="es-EC" i="1">
                                  <a:latin typeface="Cambria Math" panose="02040503050406030204" pitchFamily="18" charset="0"/>
                                </a:rPr>
                                <m:t>𝑍</m:t>
                              </m:r>
                            </m:e>
                            <m:sub>
                              <m:r>
                                <a:rPr lang="es-EC" i="1">
                                  <a:latin typeface="Cambria Math" panose="02040503050406030204" pitchFamily="18" charset="0"/>
                                </a:rPr>
                                <m:t>1−</m:t>
                              </m:r>
                              <m:f>
                                <m:fPr>
                                  <m:ctrlPr>
                                    <a:rPr lang="es-EC" i="1">
                                      <a:latin typeface="Cambria Math" panose="02040503050406030204" pitchFamily="18" charset="0"/>
                                    </a:rPr>
                                  </m:ctrlPr>
                                </m:fPr>
                                <m:num>
                                  <m:r>
                                    <a:rPr lang="es-EC" i="1">
                                      <a:latin typeface="Cambria Math" panose="02040503050406030204" pitchFamily="18" charset="0"/>
                                    </a:rPr>
                                    <m:t>𝛼</m:t>
                                  </m:r>
                                </m:num>
                                <m:den>
                                  <m:r>
                                    <a:rPr lang="es-EC" i="1">
                                      <a:latin typeface="Cambria Math" panose="02040503050406030204" pitchFamily="18" charset="0"/>
                                    </a:rPr>
                                    <m:t>2</m:t>
                                  </m:r>
                                </m:den>
                              </m:f>
                            </m:sub>
                            <m:sup>
                              <m:r>
                                <a:rPr lang="es-EC" i="1">
                                  <a:latin typeface="Cambria Math" panose="02040503050406030204" pitchFamily="18" charset="0"/>
                                </a:rPr>
                                <m:t>2</m:t>
                              </m:r>
                            </m:sup>
                          </m:sSubSup>
                          <m:r>
                            <a:rPr lang="es-EC" i="1">
                              <a:latin typeface="Cambria Math" panose="02040503050406030204" pitchFamily="18" charset="0"/>
                            </a:rPr>
                            <m:t> </m:t>
                          </m:r>
                          <m:sSup>
                            <m:sSupPr>
                              <m:ctrlPr>
                                <a:rPr lang="es-EC" i="1">
                                  <a:latin typeface="Cambria Math" panose="02040503050406030204" pitchFamily="18" charset="0"/>
                                </a:rPr>
                              </m:ctrlPr>
                            </m:sSupPr>
                            <m:e>
                              <m:r>
                                <a:rPr lang="es-EC" i="1">
                                  <a:latin typeface="Cambria Math" panose="02040503050406030204" pitchFamily="18" charset="0"/>
                                </a:rPr>
                                <m:t>𝑆</m:t>
                              </m:r>
                            </m:e>
                            <m:sup>
                              <m:r>
                                <a:rPr lang="es-EC" i="1">
                                  <a:latin typeface="Cambria Math" panose="02040503050406030204" pitchFamily="18" charset="0"/>
                                </a:rPr>
                                <m:t>2</m:t>
                              </m:r>
                            </m:sup>
                          </m:sSup>
                        </m:num>
                        <m:den>
                          <m:sSup>
                            <m:sSupPr>
                              <m:ctrlPr>
                                <a:rPr lang="es-EC" i="1">
                                  <a:latin typeface="Cambria Math" panose="02040503050406030204" pitchFamily="18" charset="0"/>
                                </a:rPr>
                              </m:ctrlPr>
                            </m:sSupPr>
                            <m:e>
                              <m:r>
                                <a:rPr lang="es-EC" i="1">
                                  <a:latin typeface="Cambria Math" panose="02040503050406030204" pitchFamily="18" charset="0"/>
                                </a:rPr>
                                <m:t>𝜀</m:t>
                              </m:r>
                            </m:e>
                            <m:sup>
                              <m:r>
                                <a:rPr lang="es-EC" i="1">
                                  <a:latin typeface="Cambria Math" panose="02040503050406030204" pitchFamily="18" charset="0"/>
                                </a:rPr>
                                <m:t>2</m:t>
                              </m:r>
                            </m:sup>
                          </m:sSup>
                          <m:r>
                            <a:rPr lang="es-EC" i="1">
                              <a:latin typeface="Cambria Math" panose="02040503050406030204" pitchFamily="18" charset="0"/>
                            </a:rPr>
                            <m:t> </m:t>
                          </m:r>
                          <m:sSup>
                            <m:sSupPr>
                              <m:ctrlPr>
                                <a:rPr lang="es-EC" i="1">
                                  <a:latin typeface="Cambria Math" panose="02040503050406030204" pitchFamily="18" charset="0"/>
                                </a:rPr>
                              </m:ctrlPr>
                            </m:sSupPr>
                            <m:e>
                              <m:r>
                                <a:rPr lang="es-EC" i="1">
                                  <a:latin typeface="Cambria Math" panose="02040503050406030204" pitchFamily="18" charset="0"/>
                                </a:rPr>
                                <m:t>𝜇</m:t>
                              </m:r>
                            </m:e>
                            <m:sup>
                              <m:r>
                                <a:rPr lang="es-EC" i="1">
                                  <a:latin typeface="Cambria Math" panose="02040503050406030204" pitchFamily="18" charset="0"/>
                                </a:rPr>
                                <m:t>2</m:t>
                              </m:r>
                            </m:sup>
                          </m:sSup>
                        </m:den>
                      </m:f>
                    </m:oMath>
                  </m:oMathPara>
                </a14:m>
                <a:endParaRPr lang="es-EC" dirty="0"/>
              </a:p>
              <a:p>
                <a:r>
                  <a:rPr lang="es-EC" dirty="0"/>
                  <a:t>	</a:t>
                </a:r>
              </a:p>
              <a:p>
                <a:pPr/>
                <a14:m>
                  <m:oMathPara xmlns:m="http://schemas.openxmlformats.org/officeDocument/2006/math">
                    <m:oMathParaPr>
                      <m:jc m:val="centerGroup"/>
                    </m:oMathParaPr>
                    <m:oMath xmlns:m="http://schemas.openxmlformats.org/officeDocument/2006/math">
                      <m:sSup>
                        <m:sSupPr>
                          <m:ctrlPr>
                            <a:rPr lang="es-EC" i="1">
                              <a:latin typeface="Cambria Math" panose="02040503050406030204" pitchFamily="18" charset="0"/>
                            </a:rPr>
                          </m:ctrlPr>
                        </m:sSupPr>
                        <m:e>
                          <m:r>
                            <a:rPr lang="es-EC" i="1">
                              <a:latin typeface="Cambria Math" panose="02040503050406030204" pitchFamily="18" charset="0"/>
                            </a:rPr>
                            <m:t>𝑆</m:t>
                          </m:r>
                        </m:e>
                        <m:sup>
                          <m:r>
                            <a:rPr lang="es-EC" i="1">
                              <a:latin typeface="Cambria Math" panose="02040503050406030204" pitchFamily="18" charset="0"/>
                            </a:rPr>
                            <m:t>2</m:t>
                          </m:r>
                        </m:sup>
                      </m:sSup>
                      <m:r>
                        <a:rPr lang="es-EC">
                          <a:latin typeface="Cambria Math" panose="02040503050406030204" pitchFamily="18" charset="0"/>
                        </a:rPr>
                        <m:t>=</m:t>
                      </m:r>
                      <m:sSup>
                        <m:sSupPr>
                          <m:ctrlPr>
                            <a:rPr lang="es-EC" i="1">
                              <a:latin typeface="Cambria Math" panose="02040503050406030204" pitchFamily="18" charset="0"/>
                            </a:rPr>
                          </m:ctrlPr>
                        </m:sSupPr>
                        <m:e>
                          <m:r>
                            <a:rPr lang="es-EC" i="1">
                              <a:latin typeface="Cambria Math" panose="02040503050406030204" pitchFamily="18" charset="0"/>
                            </a:rPr>
                            <m:t>𝜎</m:t>
                          </m:r>
                        </m:e>
                        <m:sup>
                          <m:r>
                            <a:rPr lang="es-EC" i="1">
                              <a:latin typeface="Cambria Math" panose="02040503050406030204" pitchFamily="18" charset="0"/>
                            </a:rPr>
                            <m:t>2</m:t>
                          </m:r>
                        </m:sup>
                      </m:sSup>
                      <m:r>
                        <a:rPr lang="es-EC" i="1">
                          <a:latin typeface="Cambria Math" panose="02040503050406030204" pitchFamily="18" charset="0"/>
                        </a:rPr>
                        <m:t> </m:t>
                      </m:r>
                      <m:r>
                        <a:rPr lang="es-EC" i="1">
                          <a:latin typeface="Cambria Math" panose="02040503050406030204" pitchFamily="18" charset="0"/>
                        </a:rPr>
                        <m:t>𝐷𝐸𝐹𝐹</m:t>
                      </m:r>
                    </m:oMath>
                  </m:oMathPara>
                </a14:m>
                <a:endParaRPr lang="es-EC" dirty="0"/>
              </a:p>
              <a:p>
                <a:endParaRPr lang="es-EC" dirty="0"/>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𝑘</m:t>
                        </m:r>
                      </m:sub>
                    </m:sSub>
                    <m:r>
                      <a:rPr lang="es-EC" i="1">
                        <a:latin typeface="Cambria Math" panose="02040503050406030204" pitchFamily="18" charset="0"/>
                      </a:rPr>
                      <m:t>:</m:t>
                    </m:r>
                  </m:oMath>
                </a14:m>
                <a:r>
                  <a:rPr lang="es-EC" dirty="0"/>
                  <a:t> El tamaño de la muestra de viviendas para el dominio de estudio </a:t>
                </a:r>
                <a14:m>
                  <m:oMath xmlns:m="http://schemas.openxmlformats.org/officeDocument/2006/math">
                    <m:r>
                      <a:rPr lang="es-EC" i="1">
                        <a:latin typeface="Cambria Math" panose="02040503050406030204" pitchFamily="18" charset="0"/>
                      </a:rPr>
                      <m:t>𝑘</m:t>
                    </m:r>
                    <m:r>
                      <a:rPr lang="es-EC" i="1">
                        <a:latin typeface="Cambria Math" panose="02040503050406030204" pitchFamily="18" charset="0"/>
                      </a:rPr>
                      <m:t>.</m:t>
                    </m:r>
                  </m:oMath>
                </a14:m>
                <a:endParaRPr lang="es-EC" dirty="0"/>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𝑁</m:t>
                        </m:r>
                      </m:e>
                      <m:sub>
                        <m:r>
                          <a:rPr lang="es-EC" i="1">
                            <a:latin typeface="Cambria Math" panose="02040503050406030204" pitchFamily="18" charset="0"/>
                          </a:rPr>
                          <m:t>𝑘</m:t>
                        </m:r>
                      </m:sub>
                    </m:sSub>
                    <m:r>
                      <a:rPr lang="es-EC" i="1">
                        <a:latin typeface="Cambria Math" panose="02040503050406030204" pitchFamily="18" charset="0"/>
                      </a:rPr>
                      <m:t>:</m:t>
                    </m:r>
                  </m:oMath>
                </a14:m>
                <a:r>
                  <a:rPr lang="es-EC" dirty="0"/>
                  <a:t> El tamaño de la población en el dominio </a:t>
                </a:r>
                <a14:m>
                  <m:oMath xmlns:m="http://schemas.openxmlformats.org/officeDocument/2006/math">
                    <m:r>
                      <a:rPr lang="es-EC" i="1">
                        <a:latin typeface="Cambria Math" panose="02040503050406030204" pitchFamily="18" charset="0"/>
                      </a:rPr>
                      <m:t>𝑘</m:t>
                    </m:r>
                    <m:r>
                      <a:rPr lang="es-EC" i="1">
                        <a:latin typeface="Cambria Math" panose="02040503050406030204" pitchFamily="18" charset="0"/>
                      </a:rPr>
                      <m:t>.</m:t>
                    </m:r>
                  </m:oMath>
                </a14:m>
                <a:endParaRPr lang="es-EC" dirty="0"/>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𝜇</m:t>
                        </m:r>
                      </m:e>
                      <m:sub>
                        <m:r>
                          <a:rPr lang="es-EC" i="1">
                            <a:latin typeface="Cambria Math" panose="02040503050406030204" pitchFamily="18" charset="0"/>
                          </a:rPr>
                          <m:t>𝑘</m:t>
                        </m:r>
                      </m:sub>
                    </m:sSub>
                    <m:r>
                      <a:rPr lang="es-EC" i="1">
                        <a:latin typeface="Cambria Math" panose="02040503050406030204" pitchFamily="18" charset="0"/>
                      </a:rPr>
                      <m:t>:</m:t>
                    </m:r>
                  </m:oMath>
                </a14:m>
                <a:r>
                  <a:rPr lang="es-EC" dirty="0"/>
                  <a:t> La media poblacional de la variable de interés en el dominio </a:t>
                </a:r>
                <a14:m>
                  <m:oMath xmlns:m="http://schemas.openxmlformats.org/officeDocument/2006/math">
                    <m:r>
                      <a:rPr lang="es-EC" i="1">
                        <a:latin typeface="Cambria Math" panose="02040503050406030204" pitchFamily="18" charset="0"/>
                      </a:rPr>
                      <m:t>𝑘</m:t>
                    </m:r>
                    <m:r>
                      <a:rPr lang="es-EC" i="1">
                        <a:latin typeface="Cambria Math" panose="02040503050406030204" pitchFamily="18" charset="0"/>
                      </a:rPr>
                      <m:t>.</m:t>
                    </m:r>
                  </m:oMath>
                </a14:m>
                <a:endParaRPr lang="es-EC" dirty="0"/>
              </a:p>
              <a:p>
                <a:pPr lvl="0"/>
                <a14:m>
                  <m:oMath xmlns:m="http://schemas.openxmlformats.org/officeDocument/2006/math">
                    <m:sSubSup>
                      <m:sSubSupPr>
                        <m:ctrlPr>
                          <a:rPr lang="es-EC" i="1">
                            <a:latin typeface="Cambria Math" panose="02040503050406030204" pitchFamily="18" charset="0"/>
                          </a:rPr>
                        </m:ctrlPr>
                      </m:sSubSupPr>
                      <m:e>
                        <m:r>
                          <a:rPr lang="es-EC" i="1">
                            <a:latin typeface="Cambria Math" panose="02040503050406030204" pitchFamily="18" charset="0"/>
                          </a:rPr>
                          <m:t>𝜎</m:t>
                        </m:r>
                      </m:e>
                      <m:sub>
                        <m:r>
                          <a:rPr lang="es-EC" i="1">
                            <a:latin typeface="Cambria Math" panose="02040503050406030204" pitchFamily="18" charset="0"/>
                          </a:rPr>
                          <m:t>𝑘</m:t>
                        </m:r>
                      </m:sub>
                      <m:sup>
                        <m:r>
                          <a:rPr lang="es-EC" i="1">
                            <a:latin typeface="Cambria Math" panose="02040503050406030204" pitchFamily="18" charset="0"/>
                          </a:rPr>
                          <m:t>2</m:t>
                        </m:r>
                      </m:sup>
                    </m:sSubSup>
                    <m:r>
                      <a:rPr lang="es-EC" i="1">
                        <a:latin typeface="Cambria Math" panose="02040503050406030204" pitchFamily="18" charset="0"/>
                      </a:rPr>
                      <m:t>:</m:t>
                    </m:r>
                  </m:oMath>
                </a14:m>
                <a:r>
                  <a:rPr lang="es-EC" dirty="0"/>
                  <a:t> La varianza poblacional de la variable de interés en el dominio </a:t>
                </a:r>
                <a14:m>
                  <m:oMath xmlns:m="http://schemas.openxmlformats.org/officeDocument/2006/math">
                    <m:r>
                      <a:rPr lang="es-EC" i="1">
                        <a:latin typeface="Cambria Math" panose="02040503050406030204" pitchFamily="18" charset="0"/>
                      </a:rPr>
                      <m:t>𝑘</m:t>
                    </m:r>
                    <m:r>
                      <a:rPr lang="es-EC" i="1">
                        <a:latin typeface="Cambria Math" panose="02040503050406030204" pitchFamily="18" charset="0"/>
                      </a:rPr>
                      <m:t>.</m:t>
                    </m:r>
                  </m:oMath>
                </a14:m>
                <a:endParaRPr lang="es-EC" dirty="0"/>
              </a:p>
              <a:p>
                <a:pPr lvl="0"/>
                <a14:m>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𝐷𝐸𝐹𝐹</m:t>
                        </m:r>
                      </m:e>
                      <m:sub>
                        <m:r>
                          <a:rPr lang="es-EC" i="1">
                            <a:latin typeface="Cambria Math" panose="02040503050406030204" pitchFamily="18" charset="0"/>
                          </a:rPr>
                          <m:t>𝑘</m:t>
                        </m:r>
                      </m:sub>
                    </m:sSub>
                    <m:r>
                      <a:rPr lang="es-EC" i="1">
                        <a:latin typeface="Cambria Math" panose="02040503050406030204" pitchFamily="18" charset="0"/>
                      </a:rPr>
                      <m:t>:</m:t>
                    </m:r>
                  </m:oMath>
                </a14:m>
                <a:r>
                  <a:rPr lang="es-EC" dirty="0"/>
                  <a:t> El efecto del diseño </a:t>
                </a:r>
                <a:r>
                  <a:rPr lang="es-EC" dirty="0" err="1"/>
                  <a:t>muestral</a:t>
                </a:r>
                <a:r>
                  <a:rPr lang="es-EC" dirty="0"/>
                  <a:t> en el dominio </a:t>
                </a:r>
                <a14:m>
                  <m:oMath xmlns:m="http://schemas.openxmlformats.org/officeDocument/2006/math">
                    <m:r>
                      <a:rPr lang="es-EC" i="1">
                        <a:latin typeface="Cambria Math" panose="02040503050406030204" pitchFamily="18" charset="0"/>
                      </a:rPr>
                      <m:t>𝑘</m:t>
                    </m:r>
                    <m:r>
                      <a:rPr lang="es-EC" i="1">
                        <a:latin typeface="Cambria Math" panose="02040503050406030204" pitchFamily="18" charset="0"/>
                      </a:rPr>
                      <m:t>.</m:t>
                    </m:r>
                  </m:oMath>
                </a14:m>
                <a:endParaRPr lang="es-EC" dirty="0"/>
              </a:p>
              <a:p>
                <a:pPr lvl="0"/>
                <a14:m>
                  <m:oMath xmlns:m="http://schemas.openxmlformats.org/officeDocument/2006/math">
                    <m:r>
                      <a:rPr lang="es-EC" i="1">
                        <a:latin typeface="Cambria Math" panose="02040503050406030204" pitchFamily="18" charset="0"/>
                      </a:rPr>
                      <m:t>𝛼</m:t>
                    </m:r>
                    <m:r>
                      <a:rPr lang="es-EC" i="1">
                        <a:latin typeface="Cambria Math" panose="02040503050406030204" pitchFamily="18" charset="0"/>
                      </a:rPr>
                      <m:t>:</m:t>
                    </m:r>
                  </m:oMath>
                </a14:m>
                <a:r>
                  <a:rPr lang="es-EC" dirty="0"/>
                  <a:t> Nivel de confianza </a:t>
                </a:r>
                <a14:m>
                  <m:oMath xmlns:m="http://schemas.openxmlformats.org/officeDocument/2006/math">
                    <m:r>
                      <a:rPr lang="es-EC" i="1">
                        <a:latin typeface="Cambria Math" panose="02040503050406030204" pitchFamily="18" charset="0"/>
                      </a:rPr>
                      <m:t>𝛼</m:t>
                    </m:r>
                    <m:r>
                      <a:rPr lang="es-EC" i="1">
                        <a:latin typeface="Cambria Math" panose="02040503050406030204" pitchFamily="18" charset="0"/>
                      </a:rPr>
                      <m:t>=0,95.</m:t>
                    </m:r>
                  </m:oMath>
                </a14:m>
                <a:endParaRPr lang="es-EC" dirty="0"/>
              </a:p>
              <a:p>
                <a:pPr lvl="0"/>
                <a14:m>
                  <m:oMath xmlns:m="http://schemas.openxmlformats.org/officeDocument/2006/math">
                    <m:r>
                      <a:rPr lang="es-EC" i="1">
                        <a:latin typeface="Cambria Math" panose="02040503050406030204" pitchFamily="18" charset="0"/>
                      </a:rPr>
                      <m:t>𝑡𝑛𝑟</m:t>
                    </m:r>
                    <m:r>
                      <a:rPr lang="es-EC" i="1">
                        <a:latin typeface="Cambria Math" panose="02040503050406030204" pitchFamily="18" charset="0"/>
                      </a:rPr>
                      <m:t>:</m:t>
                    </m:r>
                  </m:oMath>
                </a14:m>
                <a:r>
                  <a:rPr lang="es-EC" dirty="0"/>
                  <a:t> Tasa de no respuesta.</a:t>
                </a:r>
              </a:p>
            </p:txBody>
          </p:sp>
        </mc:Choice>
        <mc:Fallback>
          <p:sp>
            <p:nvSpPr>
              <p:cNvPr id="4" name="CuadroTexto 3"/>
              <p:cNvSpPr txBox="1">
                <a:spLocks noRot="1" noChangeAspect="1" noMove="1" noResize="1" noEditPoints="1" noAdjustHandles="1" noChangeArrowheads="1" noChangeShapeType="1" noTextEdit="1"/>
              </p:cNvSpPr>
              <p:nvPr/>
            </p:nvSpPr>
            <p:spPr>
              <a:xfrm>
                <a:off x="1133856" y="1115568"/>
                <a:ext cx="9784080" cy="5281061"/>
              </a:xfrm>
              <a:prstGeom prst="rect">
                <a:avLst/>
              </a:prstGeom>
              <a:blipFill rotWithShape="0">
                <a:blip r:embed="rId2"/>
                <a:stretch>
                  <a:fillRect l="-498" t="-577" r="-125"/>
                </a:stretch>
              </a:blipFill>
            </p:spPr>
            <p:txBody>
              <a:bodyPr/>
              <a:lstStyle/>
              <a:p>
                <a:r>
                  <a:rPr lang="es-EC">
                    <a:noFill/>
                  </a:rPr>
                  <a:t> </a:t>
                </a:r>
              </a:p>
            </p:txBody>
          </p:sp>
        </mc:Fallback>
      </mc:AlternateContent>
    </p:spTree>
    <p:extLst>
      <p:ext uri="{BB962C8B-B14F-4D97-AF65-F5344CB8AC3E}">
        <p14:creationId xmlns:p14="http://schemas.microsoft.com/office/powerpoint/2010/main" val="284648336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normAutofit/>
          </a:bodyPr>
          <a:lstStyle/>
          <a:p>
            <a:r>
              <a:rPr lang="es-ES" dirty="0" smtClean="0"/>
              <a:t>Tamaño </a:t>
            </a:r>
            <a:r>
              <a:rPr lang="es-ES" dirty="0"/>
              <a:t>de muestra de UPM</a:t>
            </a:r>
            <a:endParaRPr lang="es-EC" dirty="0"/>
          </a:p>
        </p:txBody>
      </p:sp>
      <p:sp>
        <p:nvSpPr>
          <p:cNvPr id="7" name="Marcador de texto 6"/>
          <p:cNvSpPr>
            <a:spLocks noGrp="1"/>
          </p:cNvSpPr>
          <p:nvPr>
            <p:ph type="body" sz="quarter" idx="11"/>
          </p:nvPr>
        </p:nvSpPr>
        <p:spPr/>
        <p:txBody>
          <a:bodyPr>
            <a:normAutofit lnSpcReduction="10000"/>
          </a:bodyPr>
          <a:lstStyle/>
          <a:p>
            <a:r>
              <a:rPr lang="es-EC" dirty="0" smtClean="0"/>
              <a:t>04</a:t>
            </a:r>
            <a:endParaRPr lang="es-EC" dirty="0"/>
          </a:p>
        </p:txBody>
      </p:sp>
      <mc:AlternateContent xmlns:mc="http://schemas.openxmlformats.org/markup-compatibility/2006">
        <mc:Choice xmlns:a14="http://schemas.microsoft.com/office/drawing/2010/main" Requires="a14">
          <p:sp>
            <p:nvSpPr>
              <p:cNvPr id="4" name="CuadroTexto 3"/>
              <p:cNvSpPr txBox="1"/>
              <p:nvPr/>
            </p:nvSpPr>
            <p:spPr>
              <a:xfrm>
                <a:off x="1133856" y="1463040"/>
                <a:ext cx="9784080" cy="2051844"/>
              </a:xfrm>
              <a:prstGeom prst="rect">
                <a:avLst/>
              </a:prstGeom>
              <a:noFill/>
            </p:spPr>
            <p:txBody>
              <a:bodyPr wrap="square" rtlCol="0">
                <a:spAutoFit/>
              </a:bodyPr>
              <a:lstStyle/>
              <a:p>
                <a:r>
                  <a:rPr lang="es-EC" dirty="0"/>
                  <a:t>Es necesario calcular el número de UPM que deben ser seleccionadas en la primera etapa de muestreo a partir de la relación:</a:t>
                </a:r>
              </a:p>
              <a:p>
                <a:pPr/>
                <a14:m>
                  <m:oMathPara xmlns:m="http://schemas.openxmlformats.org/officeDocument/2006/math">
                    <m:oMathParaPr>
                      <m:jc m:val="centerGroup"/>
                    </m:oMathParaPr>
                    <m:oMath xmlns:m="http://schemas.openxmlformats.org/officeDocument/2006/math">
                      <m:sSub>
                        <m:sSubPr>
                          <m:ctrlPr>
                            <a:rPr lang="es-EC" i="1">
                              <a:latin typeface="Cambria Math" panose="02040503050406030204" pitchFamily="18" charset="0"/>
                            </a:rPr>
                          </m:ctrlPr>
                        </m:sSubPr>
                        <m:e>
                          <m:r>
                            <a:rPr lang="es-EC" i="1">
                              <a:latin typeface="Cambria Math" panose="02040503050406030204" pitchFamily="18" charset="0"/>
                            </a:rPr>
                            <m:t>𝑛</m:t>
                          </m:r>
                        </m:e>
                        <m:sub>
                          <m:r>
                            <a:rPr lang="es-EC" i="1">
                              <a:latin typeface="Cambria Math" panose="02040503050406030204" pitchFamily="18" charset="0"/>
                            </a:rPr>
                            <m:t>𝑈𝑃𝑀𝑘</m:t>
                          </m:r>
                        </m:sub>
                      </m:sSub>
                      <m:r>
                        <a:rPr lang="es-EC" i="1">
                          <a:latin typeface="Cambria Math" panose="02040503050406030204" pitchFamily="18" charset="0"/>
                        </a:rPr>
                        <m:t>= </m:t>
                      </m:r>
                      <m:f>
                        <m:fPr>
                          <m:ctrlPr>
                            <a:rPr lang="es-EC" i="1">
                              <a:latin typeface="Cambria Math" panose="02040503050406030204" pitchFamily="18" charset="0"/>
                            </a:rPr>
                          </m:ctrlPr>
                        </m:fPr>
                        <m:num>
                          <m:r>
                            <a:rPr lang="es-EC" i="1">
                              <a:latin typeface="Cambria Math" panose="02040503050406030204" pitchFamily="18" charset="0"/>
                            </a:rPr>
                            <m:t>𝑁𝑢𝑚𝑒𝑟𝑜</m:t>
                          </m:r>
                          <m:r>
                            <a:rPr lang="es-EC">
                              <a:latin typeface="Cambria Math" panose="02040503050406030204" pitchFamily="18" charset="0"/>
                            </a:rPr>
                            <m:t> </m:t>
                          </m:r>
                          <m:r>
                            <a:rPr lang="es-EC" i="1">
                              <a:latin typeface="Cambria Math" panose="02040503050406030204" pitchFamily="18" charset="0"/>
                            </a:rPr>
                            <m:t>𝑑𝑒</m:t>
                          </m:r>
                          <m:r>
                            <a:rPr lang="es-EC">
                              <a:latin typeface="Cambria Math" panose="02040503050406030204" pitchFamily="18" charset="0"/>
                            </a:rPr>
                            <m:t> </m:t>
                          </m:r>
                          <m:r>
                            <a:rPr lang="es-EC" i="1">
                              <a:latin typeface="Cambria Math" panose="02040503050406030204" pitchFamily="18" charset="0"/>
                            </a:rPr>
                            <m:t>𝑣𝑖𝑣𝑖𝑒𝑛𝑑𝑎𝑠</m:t>
                          </m:r>
                          <m:r>
                            <a:rPr lang="es-EC">
                              <a:latin typeface="Cambria Math" panose="02040503050406030204" pitchFamily="18" charset="0"/>
                            </a:rPr>
                            <m:t> </m:t>
                          </m:r>
                          <m:r>
                            <a:rPr lang="es-EC" i="1">
                              <a:latin typeface="Cambria Math" panose="02040503050406030204" pitchFamily="18" charset="0"/>
                            </a:rPr>
                            <m:t>𝑐𝑎𝑙𝑐𝑢𝑙𝑎𝑑𝑎𝑠</m:t>
                          </m:r>
                        </m:num>
                        <m:den>
                          <m:r>
                            <a:rPr lang="es-EC" i="1">
                              <a:latin typeface="Cambria Math" panose="02040503050406030204" pitchFamily="18" charset="0"/>
                            </a:rPr>
                            <m:t>𝐶𝑎𝑟𝑔𝑎</m:t>
                          </m:r>
                          <m:r>
                            <a:rPr lang="es-EC" i="1">
                              <a:latin typeface="Cambria Math" panose="02040503050406030204" pitchFamily="18" charset="0"/>
                            </a:rPr>
                            <m:t> </m:t>
                          </m:r>
                          <m:r>
                            <a:rPr lang="es-EC" i="1">
                              <a:latin typeface="Cambria Math" panose="02040503050406030204" pitchFamily="18" charset="0"/>
                            </a:rPr>
                            <m:t>𝑡𝑒𝑐𝑛𝑖𝑐𝑎</m:t>
                          </m:r>
                          <m:r>
                            <a:rPr lang="es-EC" i="1">
                              <a:latin typeface="Cambria Math" panose="02040503050406030204" pitchFamily="18" charset="0"/>
                            </a:rPr>
                            <m:t> </m:t>
                          </m:r>
                          <m:r>
                            <a:rPr lang="es-EC" i="1">
                              <a:latin typeface="Cambria Math" panose="02040503050406030204" pitchFamily="18" charset="0"/>
                            </a:rPr>
                            <m:t>𝑜𝑝𝑒𝑟𝑎𝑡𝑖𝑣𝑎</m:t>
                          </m:r>
                        </m:den>
                      </m:f>
                    </m:oMath>
                  </m:oMathPara>
                </a14:m>
                <a:endParaRPr lang="es-EC" dirty="0"/>
              </a:p>
              <a:p>
                <a:r>
                  <a:rPr lang="es-EC" dirty="0"/>
                  <a:t> </a:t>
                </a:r>
              </a:p>
              <a:p>
                <a:r>
                  <a:rPr lang="es-EC" dirty="0"/>
                  <a:t>Para la presente operación estadística se definió operativamente que el número de viviendas a investigarse por UPM será doce (12).</a:t>
                </a:r>
              </a:p>
            </p:txBody>
          </p:sp>
        </mc:Choice>
        <mc:Fallback>
          <p:sp>
            <p:nvSpPr>
              <p:cNvPr id="4" name="CuadroTexto 3"/>
              <p:cNvSpPr txBox="1">
                <a:spLocks noRot="1" noChangeAspect="1" noMove="1" noResize="1" noEditPoints="1" noAdjustHandles="1" noChangeArrowheads="1" noChangeShapeType="1" noTextEdit="1"/>
              </p:cNvSpPr>
              <p:nvPr/>
            </p:nvSpPr>
            <p:spPr>
              <a:xfrm>
                <a:off x="1133856" y="1463040"/>
                <a:ext cx="9784080" cy="2051844"/>
              </a:xfrm>
              <a:prstGeom prst="rect">
                <a:avLst/>
              </a:prstGeom>
              <a:blipFill rotWithShape="0">
                <a:blip r:embed="rId2"/>
                <a:stretch>
                  <a:fillRect l="-498" t="-1484" b="-3561"/>
                </a:stretch>
              </a:blipFill>
            </p:spPr>
            <p:txBody>
              <a:bodyPr/>
              <a:lstStyle/>
              <a:p>
                <a:r>
                  <a:rPr lang="es-EC">
                    <a:noFill/>
                  </a:rPr>
                  <a:t> </a:t>
                </a:r>
              </a:p>
            </p:txBody>
          </p:sp>
        </mc:Fallback>
      </mc:AlternateContent>
    </p:spTree>
    <p:extLst>
      <p:ext uri="{BB962C8B-B14F-4D97-AF65-F5344CB8AC3E}">
        <p14:creationId xmlns:p14="http://schemas.microsoft.com/office/powerpoint/2010/main" val="12315806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5346</TotalTime>
  <Words>467</Words>
  <Application>Microsoft Office PowerPoint</Application>
  <PresentationFormat>Panorámica</PresentationFormat>
  <Paragraphs>138</Paragraphs>
  <Slides>11</Slides>
  <Notes>0</Notes>
  <HiddenSlides>4</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vt:i4>
      </vt:variant>
    </vt:vector>
  </HeadingPairs>
  <TitlesOfParts>
    <vt:vector size="17" baseType="lpstr">
      <vt:lpstr>Arial</vt:lpstr>
      <vt:lpstr>Calibri</vt:lpstr>
      <vt:lpstr>Cambria Math</vt:lpstr>
      <vt:lpstr>Century Gothic</vt:lpstr>
      <vt:lpstr>Times New Roman</vt:lpstr>
      <vt:lpstr>Tema de Office</vt:lpstr>
      <vt:lpstr>Presentación de PowerPoint</vt:lpstr>
      <vt:lpstr>Introducción</vt:lpstr>
      <vt:lpstr>Introducción</vt:lpstr>
      <vt:lpstr>Dominios de Estudio</vt:lpstr>
      <vt:lpstr>Dominios de Estudio</vt:lpstr>
      <vt:lpstr>Tamaño de la Muestra</vt:lpstr>
      <vt:lpstr>Tamaño de la Muestra</vt:lpstr>
      <vt:lpstr>Tamaño de muestra de viviendas</vt:lpstr>
      <vt:lpstr>Tamaño de muestra de UPM</vt:lpstr>
      <vt:lpstr>Asignación de la muestra</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cajasmarcia@gmail.com</dc:creator>
  <cp:lastModifiedBy>INEC Omar Llambo</cp:lastModifiedBy>
  <cp:revision>509</cp:revision>
  <dcterms:created xsi:type="dcterms:W3CDTF">2021-05-27T23:45:58Z</dcterms:created>
  <dcterms:modified xsi:type="dcterms:W3CDTF">2024-07-10T21:34:05Z</dcterms:modified>
</cp:coreProperties>
</file>

<file path=docProps/thumbnail.jpeg>
</file>